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0"/>
  </p:notesMasterIdLst>
  <p:sldIdLst>
    <p:sldId id="305" r:id="rId5"/>
    <p:sldId id="273" r:id="rId6"/>
    <p:sldId id="299" r:id="rId7"/>
    <p:sldId id="308" r:id="rId8"/>
    <p:sldId id="317" r:id="rId9"/>
    <p:sldId id="301" r:id="rId10"/>
    <p:sldId id="310" r:id="rId11"/>
    <p:sldId id="319" r:id="rId12"/>
    <p:sldId id="311" r:id="rId13"/>
    <p:sldId id="320" r:id="rId14"/>
    <p:sldId id="321" r:id="rId15"/>
    <p:sldId id="322" r:id="rId16"/>
    <p:sldId id="323" r:id="rId17"/>
    <p:sldId id="306" r:id="rId18"/>
    <p:sldId id="296" r:id="rId19"/>
  </p:sldIdLst>
  <p:sldSz cx="12192000" cy="6858000"/>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34266"/>
    <a:srgbClr val="FFC000"/>
    <a:srgbClr val="FF0000"/>
    <a:srgbClr val="182131"/>
    <a:srgbClr val="00BFC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Estilo medio 2 - Énfasis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Estilo medio 2 - Énfasis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2DE63D5-997A-4646-A377-4702673A728D}" styleName="Estilo claro 2 - Acento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9D7B26C5-4107-4FEC-AEDC-1716B250A1EF}" styleName="Estilo claro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8EC20E35-A176-4012-BC5E-935CFFF8708E}" styleName="Estilo medio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6E25E649-3F16-4E02-A733-19D2CDBF48F0}" styleName="Estilo medio 3 - Énfasis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853" autoAdjust="0"/>
    <p:restoredTop sz="94302" autoAdjust="0"/>
  </p:normalViewPr>
  <p:slideViewPr>
    <p:cSldViewPr snapToGrid="0">
      <p:cViewPr varScale="1">
        <p:scale>
          <a:sx n="62" d="100"/>
          <a:sy n="62" d="100"/>
        </p:scale>
        <p:origin x="1024"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CO" dirty="0"/>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1499770-20FD-4C22-A7F6-DD1B388CE30C}" type="datetimeFigureOut">
              <a:rPr lang="es-CO" smtClean="0"/>
              <a:t>9/01/2024</a:t>
            </a:fld>
            <a:endParaRPr lang="es-CO" dirty="0"/>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CO" dirty="0"/>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CO" dirty="0"/>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FFEB666-533B-46D9-9E4D-F93E6145DA39}" type="slidenum">
              <a:rPr lang="es-CO" smtClean="0"/>
              <a:t>‹Nº›</a:t>
            </a:fld>
            <a:endParaRPr lang="es-CO" dirty="0"/>
          </a:p>
        </p:txBody>
      </p:sp>
    </p:spTree>
    <p:extLst>
      <p:ext uri="{BB962C8B-B14F-4D97-AF65-F5344CB8AC3E}">
        <p14:creationId xmlns:p14="http://schemas.microsoft.com/office/powerpoint/2010/main" val="16346311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28"/>
        <p:cNvGrpSpPr/>
        <p:nvPr/>
      </p:nvGrpSpPr>
      <p:grpSpPr>
        <a:xfrm>
          <a:off x="0" y="0"/>
          <a:ext cx="0" cy="0"/>
          <a:chOff x="0" y="0"/>
          <a:chExt cx="0" cy="0"/>
        </a:xfrm>
      </p:grpSpPr>
      <p:sp>
        <p:nvSpPr>
          <p:cNvPr id="2729" name="Google Shape;2729;g94ff60a975_0_9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730" name="Google Shape;2730;g94ff60a975_0_9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7420278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28"/>
        <p:cNvGrpSpPr/>
        <p:nvPr/>
      </p:nvGrpSpPr>
      <p:grpSpPr>
        <a:xfrm>
          <a:off x="0" y="0"/>
          <a:ext cx="0" cy="0"/>
          <a:chOff x="0" y="0"/>
          <a:chExt cx="0" cy="0"/>
        </a:xfrm>
      </p:grpSpPr>
      <p:sp>
        <p:nvSpPr>
          <p:cNvPr id="2729" name="Google Shape;2729;g94ff60a975_0_9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730" name="Google Shape;2730;g94ff60a975_0_9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50938535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28"/>
        <p:cNvGrpSpPr/>
        <p:nvPr/>
      </p:nvGrpSpPr>
      <p:grpSpPr>
        <a:xfrm>
          <a:off x="0" y="0"/>
          <a:ext cx="0" cy="0"/>
          <a:chOff x="0" y="0"/>
          <a:chExt cx="0" cy="0"/>
        </a:xfrm>
      </p:grpSpPr>
      <p:sp>
        <p:nvSpPr>
          <p:cNvPr id="2729" name="Google Shape;2729;g94ff60a975_0_9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730" name="Google Shape;2730;g94ff60a975_0_9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01917751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28"/>
        <p:cNvGrpSpPr/>
        <p:nvPr/>
      </p:nvGrpSpPr>
      <p:grpSpPr>
        <a:xfrm>
          <a:off x="0" y="0"/>
          <a:ext cx="0" cy="0"/>
          <a:chOff x="0" y="0"/>
          <a:chExt cx="0" cy="0"/>
        </a:xfrm>
      </p:grpSpPr>
      <p:sp>
        <p:nvSpPr>
          <p:cNvPr id="2729" name="Google Shape;2729;g94ff60a975_0_9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730" name="Google Shape;2730;g94ff60a975_0_9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140813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28"/>
        <p:cNvGrpSpPr/>
        <p:nvPr/>
      </p:nvGrpSpPr>
      <p:grpSpPr>
        <a:xfrm>
          <a:off x="0" y="0"/>
          <a:ext cx="0" cy="0"/>
          <a:chOff x="0" y="0"/>
          <a:chExt cx="0" cy="0"/>
        </a:xfrm>
      </p:grpSpPr>
      <p:sp>
        <p:nvSpPr>
          <p:cNvPr id="2729" name="Google Shape;2729;g94ff60a975_0_9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730" name="Google Shape;2730;g94ff60a975_0_9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1206883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28"/>
        <p:cNvGrpSpPr/>
        <p:nvPr/>
      </p:nvGrpSpPr>
      <p:grpSpPr>
        <a:xfrm>
          <a:off x="0" y="0"/>
          <a:ext cx="0" cy="0"/>
          <a:chOff x="0" y="0"/>
          <a:chExt cx="0" cy="0"/>
        </a:xfrm>
      </p:grpSpPr>
      <p:sp>
        <p:nvSpPr>
          <p:cNvPr id="2729" name="Google Shape;2729;g94ff60a975_0_9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730" name="Google Shape;2730;g94ff60a975_0_9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7452234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28"/>
        <p:cNvGrpSpPr/>
        <p:nvPr/>
      </p:nvGrpSpPr>
      <p:grpSpPr>
        <a:xfrm>
          <a:off x="0" y="0"/>
          <a:ext cx="0" cy="0"/>
          <a:chOff x="0" y="0"/>
          <a:chExt cx="0" cy="0"/>
        </a:xfrm>
      </p:grpSpPr>
      <p:sp>
        <p:nvSpPr>
          <p:cNvPr id="2729" name="Google Shape;2729;g94ff60a975_0_9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730" name="Google Shape;2730;g94ff60a975_0_9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8541320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28"/>
        <p:cNvGrpSpPr/>
        <p:nvPr/>
      </p:nvGrpSpPr>
      <p:grpSpPr>
        <a:xfrm>
          <a:off x="0" y="0"/>
          <a:ext cx="0" cy="0"/>
          <a:chOff x="0" y="0"/>
          <a:chExt cx="0" cy="0"/>
        </a:xfrm>
      </p:grpSpPr>
      <p:sp>
        <p:nvSpPr>
          <p:cNvPr id="2729" name="Google Shape;2729;g94ff60a975_0_9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730" name="Google Shape;2730;g94ff60a975_0_9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94054124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28"/>
        <p:cNvGrpSpPr/>
        <p:nvPr/>
      </p:nvGrpSpPr>
      <p:grpSpPr>
        <a:xfrm>
          <a:off x="0" y="0"/>
          <a:ext cx="0" cy="0"/>
          <a:chOff x="0" y="0"/>
          <a:chExt cx="0" cy="0"/>
        </a:xfrm>
      </p:grpSpPr>
      <p:sp>
        <p:nvSpPr>
          <p:cNvPr id="2729" name="Google Shape;2729;g94ff60a975_0_9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730" name="Google Shape;2730;g94ff60a975_0_9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6675148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28"/>
        <p:cNvGrpSpPr/>
        <p:nvPr/>
      </p:nvGrpSpPr>
      <p:grpSpPr>
        <a:xfrm>
          <a:off x="0" y="0"/>
          <a:ext cx="0" cy="0"/>
          <a:chOff x="0" y="0"/>
          <a:chExt cx="0" cy="0"/>
        </a:xfrm>
      </p:grpSpPr>
      <p:sp>
        <p:nvSpPr>
          <p:cNvPr id="2729" name="Google Shape;2729;g94ff60a975_0_9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730" name="Google Shape;2730;g94ff60a975_0_9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60748956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28"/>
        <p:cNvGrpSpPr/>
        <p:nvPr/>
      </p:nvGrpSpPr>
      <p:grpSpPr>
        <a:xfrm>
          <a:off x="0" y="0"/>
          <a:ext cx="0" cy="0"/>
          <a:chOff x="0" y="0"/>
          <a:chExt cx="0" cy="0"/>
        </a:xfrm>
      </p:grpSpPr>
      <p:sp>
        <p:nvSpPr>
          <p:cNvPr id="2729" name="Google Shape;2729;g94ff60a975_0_9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730" name="Google Shape;2730;g94ff60a975_0_9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94216477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28"/>
        <p:cNvGrpSpPr/>
        <p:nvPr/>
      </p:nvGrpSpPr>
      <p:grpSpPr>
        <a:xfrm>
          <a:off x="0" y="0"/>
          <a:ext cx="0" cy="0"/>
          <a:chOff x="0" y="0"/>
          <a:chExt cx="0" cy="0"/>
        </a:xfrm>
      </p:grpSpPr>
      <p:sp>
        <p:nvSpPr>
          <p:cNvPr id="2729" name="Google Shape;2729;g94ff60a975_0_9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730" name="Google Shape;2730;g94ff60a975_0_9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0545583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CO"/>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editar el estilo de subtítulo del patrón</a:t>
            </a:r>
            <a:endParaRPr lang="es-CO"/>
          </a:p>
        </p:txBody>
      </p:sp>
      <p:sp>
        <p:nvSpPr>
          <p:cNvPr id="4" name="Marcador de fecha 3"/>
          <p:cNvSpPr>
            <a:spLocks noGrp="1"/>
          </p:cNvSpPr>
          <p:nvPr>
            <p:ph type="dt" sz="half" idx="10"/>
          </p:nvPr>
        </p:nvSpPr>
        <p:spPr/>
        <p:txBody>
          <a:bodyPr/>
          <a:lstStyle/>
          <a:p>
            <a:r>
              <a:rPr lang="es-CO"/>
              <a:t>28 de mayo de 2021</a:t>
            </a:r>
            <a:endParaRPr lang="es-CO" dirty="0"/>
          </a:p>
        </p:txBody>
      </p:sp>
      <p:sp>
        <p:nvSpPr>
          <p:cNvPr id="5" name="Marcador de pie de página 4"/>
          <p:cNvSpPr>
            <a:spLocks noGrp="1"/>
          </p:cNvSpPr>
          <p:nvPr>
            <p:ph type="ftr" sz="quarter" idx="11"/>
          </p:nvPr>
        </p:nvSpPr>
        <p:spPr/>
        <p:txBody>
          <a:bodyPr/>
          <a:lstStyle/>
          <a:p>
            <a:endParaRPr lang="es-CO" dirty="0"/>
          </a:p>
        </p:txBody>
      </p:sp>
      <p:sp>
        <p:nvSpPr>
          <p:cNvPr id="6" name="Marcador de número de diapositiva 5"/>
          <p:cNvSpPr>
            <a:spLocks noGrp="1"/>
          </p:cNvSpPr>
          <p:nvPr>
            <p:ph type="sldNum" sz="quarter" idx="12"/>
          </p:nvPr>
        </p:nvSpPr>
        <p:spPr/>
        <p:txBody>
          <a:bodyPr/>
          <a:lstStyle/>
          <a:p>
            <a:fld id="{3C4D0ECD-904F-40C1-A9E1-5143EB09F84D}" type="slidenum">
              <a:rPr lang="es-CO" smtClean="0"/>
              <a:t>‹Nº›</a:t>
            </a:fld>
            <a:endParaRPr lang="es-CO" dirty="0"/>
          </a:p>
        </p:txBody>
      </p:sp>
    </p:spTree>
    <p:extLst>
      <p:ext uri="{BB962C8B-B14F-4D97-AF65-F5344CB8AC3E}">
        <p14:creationId xmlns:p14="http://schemas.microsoft.com/office/powerpoint/2010/main" val="33649076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CO"/>
          </a:p>
        </p:txBody>
      </p:sp>
      <p:sp>
        <p:nvSpPr>
          <p:cNvPr id="3" name="Marcador de texto vertical 2"/>
          <p:cNvSpPr>
            <a:spLocks noGrp="1"/>
          </p:cNvSpPr>
          <p:nvPr>
            <p:ph type="body" orient="vert" idx="1"/>
          </p:nvPr>
        </p:nvSpPr>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p:cNvSpPr>
            <a:spLocks noGrp="1"/>
          </p:cNvSpPr>
          <p:nvPr>
            <p:ph type="dt" sz="half" idx="10"/>
          </p:nvPr>
        </p:nvSpPr>
        <p:spPr/>
        <p:txBody>
          <a:bodyPr/>
          <a:lstStyle/>
          <a:p>
            <a:r>
              <a:rPr lang="es-CO"/>
              <a:t>28 de mayo de 2021</a:t>
            </a:r>
            <a:endParaRPr lang="es-CO" dirty="0"/>
          </a:p>
        </p:txBody>
      </p:sp>
      <p:sp>
        <p:nvSpPr>
          <p:cNvPr id="5" name="Marcador de pie de página 4"/>
          <p:cNvSpPr>
            <a:spLocks noGrp="1"/>
          </p:cNvSpPr>
          <p:nvPr>
            <p:ph type="ftr" sz="quarter" idx="11"/>
          </p:nvPr>
        </p:nvSpPr>
        <p:spPr/>
        <p:txBody>
          <a:bodyPr/>
          <a:lstStyle/>
          <a:p>
            <a:endParaRPr lang="es-CO" dirty="0"/>
          </a:p>
        </p:txBody>
      </p:sp>
      <p:sp>
        <p:nvSpPr>
          <p:cNvPr id="6" name="Marcador de número de diapositiva 5"/>
          <p:cNvSpPr>
            <a:spLocks noGrp="1"/>
          </p:cNvSpPr>
          <p:nvPr>
            <p:ph type="sldNum" sz="quarter" idx="12"/>
          </p:nvPr>
        </p:nvSpPr>
        <p:spPr/>
        <p:txBody>
          <a:bodyPr/>
          <a:lstStyle/>
          <a:p>
            <a:fld id="{3C4D0ECD-904F-40C1-A9E1-5143EB09F84D}" type="slidenum">
              <a:rPr lang="es-CO" smtClean="0"/>
              <a:t>‹Nº›</a:t>
            </a:fld>
            <a:endParaRPr lang="es-CO" dirty="0"/>
          </a:p>
        </p:txBody>
      </p:sp>
    </p:spTree>
    <p:extLst>
      <p:ext uri="{BB962C8B-B14F-4D97-AF65-F5344CB8AC3E}">
        <p14:creationId xmlns:p14="http://schemas.microsoft.com/office/powerpoint/2010/main" val="6103888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CO"/>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p:cNvSpPr>
            <a:spLocks noGrp="1"/>
          </p:cNvSpPr>
          <p:nvPr>
            <p:ph type="dt" sz="half" idx="10"/>
          </p:nvPr>
        </p:nvSpPr>
        <p:spPr/>
        <p:txBody>
          <a:bodyPr/>
          <a:lstStyle/>
          <a:p>
            <a:r>
              <a:rPr lang="es-CO"/>
              <a:t>28 de mayo de 2021</a:t>
            </a:r>
            <a:endParaRPr lang="es-CO" dirty="0"/>
          </a:p>
        </p:txBody>
      </p:sp>
      <p:sp>
        <p:nvSpPr>
          <p:cNvPr id="5" name="Marcador de pie de página 4"/>
          <p:cNvSpPr>
            <a:spLocks noGrp="1"/>
          </p:cNvSpPr>
          <p:nvPr>
            <p:ph type="ftr" sz="quarter" idx="11"/>
          </p:nvPr>
        </p:nvSpPr>
        <p:spPr/>
        <p:txBody>
          <a:bodyPr/>
          <a:lstStyle/>
          <a:p>
            <a:endParaRPr lang="es-CO" dirty="0"/>
          </a:p>
        </p:txBody>
      </p:sp>
      <p:sp>
        <p:nvSpPr>
          <p:cNvPr id="6" name="Marcador de número de diapositiva 5"/>
          <p:cNvSpPr>
            <a:spLocks noGrp="1"/>
          </p:cNvSpPr>
          <p:nvPr>
            <p:ph type="sldNum" sz="quarter" idx="12"/>
          </p:nvPr>
        </p:nvSpPr>
        <p:spPr/>
        <p:txBody>
          <a:bodyPr/>
          <a:lstStyle/>
          <a:p>
            <a:fld id="{3C4D0ECD-904F-40C1-A9E1-5143EB09F84D}" type="slidenum">
              <a:rPr lang="es-CO" smtClean="0"/>
              <a:t>‹Nº›</a:t>
            </a:fld>
            <a:endParaRPr lang="es-CO" dirty="0"/>
          </a:p>
        </p:txBody>
      </p:sp>
    </p:spTree>
    <p:extLst>
      <p:ext uri="{BB962C8B-B14F-4D97-AF65-F5344CB8AC3E}">
        <p14:creationId xmlns:p14="http://schemas.microsoft.com/office/powerpoint/2010/main" val="67076010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Custom Layout">
    <p:spTree>
      <p:nvGrpSpPr>
        <p:cNvPr id="1" name=""/>
        <p:cNvGrpSpPr/>
        <p:nvPr/>
      </p:nvGrpSpPr>
      <p:grpSpPr>
        <a:xfrm>
          <a:off x="0" y="0"/>
          <a:ext cx="0" cy="0"/>
          <a:chOff x="0" y="0"/>
          <a:chExt cx="0" cy="0"/>
        </a:xfrm>
      </p:grpSpPr>
      <p:sp>
        <p:nvSpPr>
          <p:cNvPr id="6" name="Picture Placeholder 5"/>
          <p:cNvSpPr>
            <a:spLocks noGrp="1"/>
          </p:cNvSpPr>
          <p:nvPr>
            <p:ph type="pic" sz="quarter" idx="10"/>
          </p:nvPr>
        </p:nvSpPr>
        <p:spPr>
          <a:xfrm>
            <a:off x="767255" y="2191409"/>
            <a:ext cx="10657489" cy="2979683"/>
          </a:xfrm>
          <a:custGeom>
            <a:avLst/>
            <a:gdLst>
              <a:gd name="connsiteX0" fmla="*/ 0 w 10657489"/>
              <a:gd name="connsiteY0" fmla="*/ 0 h 2979683"/>
              <a:gd name="connsiteX1" fmla="*/ 10657489 w 10657489"/>
              <a:gd name="connsiteY1" fmla="*/ 0 h 2979683"/>
              <a:gd name="connsiteX2" fmla="*/ 10657489 w 10657489"/>
              <a:gd name="connsiteY2" fmla="*/ 2979683 h 2979683"/>
              <a:gd name="connsiteX3" fmla="*/ 0 w 10657489"/>
              <a:gd name="connsiteY3" fmla="*/ 2979683 h 2979683"/>
            </a:gdLst>
            <a:ahLst/>
            <a:cxnLst>
              <a:cxn ang="0">
                <a:pos x="connsiteX0" y="connsiteY0"/>
              </a:cxn>
              <a:cxn ang="0">
                <a:pos x="connsiteX1" y="connsiteY1"/>
              </a:cxn>
              <a:cxn ang="0">
                <a:pos x="connsiteX2" y="connsiteY2"/>
              </a:cxn>
              <a:cxn ang="0">
                <a:pos x="connsiteX3" y="connsiteY3"/>
              </a:cxn>
            </a:cxnLst>
            <a:rect l="l" t="t" r="r" b="b"/>
            <a:pathLst>
              <a:path w="10657489" h="2979683">
                <a:moveTo>
                  <a:pt x="0" y="0"/>
                </a:moveTo>
                <a:lnTo>
                  <a:pt x="10657489" y="0"/>
                </a:lnTo>
                <a:lnTo>
                  <a:pt x="10657489" y="2979683"/>
                </a:lnTo>
                <a:lnTo>
                  <a:pt x="0" y="2979683"/>
                </a:lnTo>
                <a:close/>
              </a:path>
            </a:pathLst>
          </a:custGeom>
        </p:spPr>
        <p:txBody>
          <a:bodyPr wrap="square">
            <a:noAutofit/>
          </a:bodyPr>
          <a:lstStyle>
            <a:lvl1pPr>
              <a:defRPr sz="1200"/>
            </a:lvl1pPr>
          </a:lstStyle>
          <a:p>
            <a:endParaRPr lang="en-US" dirty="0"/>
          </a:p>
        </p:txBody>
      </p:sp>
    </p:spTree>
    <p:extLst>
      <p:ext uri="{BB962C8B-B14F-4D97-AF65-F5344CB8AC3E}">
        <p14:creationId xmlns:p14="http://schemas.microsoft.com/office/powerpoint/2010/main" val="174624657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sp>
        <p:nvSpPr>
          <p:cNvPr id="6" name="Picture Placeholder 5"/>
          <p:cNvSpPr>
            <a:spLocks noGrp="1"/>
          </p:cNvSpPr>
          <p:nvPr>
            <p:ph type="pic" sz="quarter" idx="10"/>
          </p:nvPr>
        </p:nvSpPr>
        <p:spPr>
          <a:xfrm>
            <a:off x="685174" y="703614"/>
            <a:ext cx="5754414" cy="5450772"/>
          </a:xfrm>
          <a:custGeom>
            <a:avLst/>
            <a:gdLst>
              <a:gd name="connsiteX0" fmla="*/ 0 w 5754414"/>
              <a:gd name="connsiteY0" fmla="*/ 0 h 4635063"/>
              <a:gd name="connsiteX1" fmla="*/ 5754414 w 5754414"/>
              <a:gd name="connsiteY1" fmla="*/ 0 h 4635063"/>
              <a:gd name="connsiteX2" fmla="*/ 5754414 w 5754414"/>
              <a:gd name="connsiteY2" fmla="*/ 4635063 h 4635063"/>
              <a:gd name="connsiteX3" fmla="*/ 0 w 5754414"/>
              <a:gd name="connsiteY3" fmla="*/ 4635063 h 4635063"/>
            </a:gdLst>
            <a:ahLst/>
            <a:cxnLst>
              <a:cxn ang="0">
                <a:pos x="connsiteX0" y="connsiteY0"/>
              </a:cxn>
              <a:cxn ang="0">
                <a:pos x="connsiteX1" y="connsiteY1"/>
              </a:cxn>
              <a:cxn ang="0">
                <a:pos x="connsiteX2" y="connsiteY2"/>
              </a:cxn>
              <a:cxn ang="0">
                <a:pos x="connsiteX3" y="connsiteY3"/>
              </a:cxn>
            </a:cxnLst>
            <a:rect l="l" t="t" r="r" b="b"/>
            <a:pathLst>
              <a:path w="5754414" h="4635063">
                <a:moveTo>
                  <a:pt x="0" y="0"/>
                </a:moveTo>
                <a:lnTo>
                  <a:pt x="5754414" y="0"/>
                </a:lnTo>
                <a:lnTo>
                  <a:pt x="5754414" y="4635063"/>
                </a:lnTo>
                <a:lnTo>
                  <a:pt x="0" y="4635063"/>
                </a:lnTo>
                <a:close/>
              </a:path>
            </a:pathLst>
          </a:custGeom>
        </p:spPr>
        <p:txBody>
          <a:bodyPr wrap="square">
            <a:noAutofit/>
          </a:bodyPr>
          <a:lstStyle>
            <a:lvl1pPr>
              <a:defRPr sz="1200"/>
            </a:lvl1pPr>
          </a:lstStyle>
          <a:p>
            <a:endParaRPr lang="en-US" dirty="0"/>
          </a:p>
        </p:txBody>
      </p:sp>
    </p:spTree>
    <p:extLst>
      <p:ext uri="{BB962C8B-B14F-4D97-AF65-F5344CB8AC3E}">
        <p14:creationId xmlns:p14="http://schemas.microsoft.com/office/powerpoint/2010/main" val="12023449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CO"/>
          </a:p>
        </p:txBody>
      </p:sp>
      <p:sp>
        <p:nvSpPr>
          <p:cNvPr id="3" name="Marcador de contenido 2"/>
          <p:cNvSpPr>
            <a:spLocks noGrp="1"/>
          </p:cNvSpPr>
          <p:nvPr>
            <p:ph idx="1"/>
          </p:nvPr>
        </p:nvSpPr>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p:cNvSpPr>
            <a:spLocks noGrp="1"/>
          </p:cNvSpPr>
          <p:nvPr>
            <p:ph type="dt" sz="half" idx="10"/>
          </p:nvPr>
        </p:nvSpPr>
        <p:spPr/>
        <p:txBody>
          <a:bodyPr/>
          <a:lstStyle/>
          <a:p>
            <a:r>
              <a:rPr lang="es-CO"/>
              <a:t>28 de mayo de 2021</a:t>
            </a:r>
            <a:endParaRPr lang="es-CO" dirty="0"/>
          </a:p>
        </p:txBody>
      </p:sp>
      <p:sp>
        <p:nvSpPr>
          <p:cNvPr id="5" name="Marcador de pie de página 4"/>
          <p:cNvSpPr>
            <a:spLocks noGrp="1"/>
          </p:cNvSpPr>
          <p:nvPr>
            <p:ph type="ftr" sz="quarter" idx="11"/>
          </p:nvPr>
        </p:nvSpPr>
        <p:spPr/>
        <p:txBody>
          <a:bodyPr/>
          <a:lstStyle/>
          <a:p>
            <a:endParaRPr lang="es-CO" dirty="0"/>
          </a:p>
        </p:txBody>
      </p:sp>
      <p:sp>
        <p:nvSpPr>
          <p:cNvPr id="6" name="Marcador de número de diapositiva 5"/>
          <p:cNvSpPr>
            <a:spLocks noGrp="1"/>
          </p:cNvSpPr>
          <p:nvPr>
            <p:ph type="sldNum" sz="quarter" idx="12"/>
          </p:nvPr>
        </p:nvSpPr>
        <p:spPr/>
        <p:txBody>
          <a:bodyPr/>
          <a:lstStyle/>
          <a:p>
            <a:fld id="{3C4D0ECD-904F-40C1-A9E1-5143EB09F84D}" type="slidenum">
              <a:rPr lang="es-CO" smtClean="0"/>
              <a:t>‹Nº›</a:t>
            </a:fld>
            <a:endParaRPr lang="es-CO" dirty="0"/>
          </a:p>
        </p:txBody>
      </p:sp>
    </p:spTree>
    <p:extLst>
      <p:ext uri="{BB962C8B-B14F-4D97-AF65-F5344CB8AC3E}">
        <p14:creationId xmlns:p14="http://schemas.microsoft.com/office/powerpoint/2010/main" val="5827484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CO"/>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Editar el estilo de texto del patrón</a:t>
            </a:r>
          </a:p>
        </p:txBody>
      </p:sp>
      <p:sp>
        <p:nvSpPr>
          <p:cNvPr id="4" name="Marcador de fecha 3"/>
          <p:cNvSpPr>
            <a:spLocks noGrp="1"/>
          </p:cNvSpPr>
          <p:nvPr>
            <p:ph type="dt" sz="half" idx="10"/>
          </p:nvPr>
        </p:nvSpPr>
        <p:spPr/>
        <p:txBody>
          <a:bodyPr/>
          <a:lstStyle/>
          <a:p>
            <a:r>
              <a:rPr lang="es-CO"/>
              <a:t>28 de mayo de 2021</a:t>
            </a:r>
            <a:endParaRPr lang="es-CO" dirty="0"/>
          </a:p>
        </p:txBody>
      </p:sp>
      <p:sp>
        <p:nvSpPr>
          <p:cNvPr id="5" name="Marcador de pie de página 4"/>
          <p:cNvSpPr>
            <a:spLocks noGrp="1"/>
          </p:cNvSpPr>
          <p:nvPr>
            <p:ph type="ftr" sz="quarter" idx="11"/>
          </p:nvPr>
        </p:nvSpPr>
        <p:spPr/>
        <p:txBody>
          <a:bodyPr/>
          <a:lstStyle/>
          <a:p>
            <a:endParaRPr lang="es-CO" dirty="0"/>
          </a:p>
        </p:txBody>
      </p:sp>
      <p:sp>
        <p:nvSpPr>
          <p:cNvPr id="6" name="Marcador de número de diapositiva 5"/>
          <p:cNvSpPr>
            <a:spLocks noGrp="1"/>
          </p:cNvSpPr>
          <p:nvPr>
            <p:ph type="sldNum" sz="quarter" idx="12"/>
          </p:nvPr>
        </p:nvSpPr>
        <p:spPr/>
        <p:txBody>
          <a:bodyPr/>
          <a:lstStyle/>
          <a:p>
            <a:fld id="{3C4D0ECD-904F-40C1-A9E1-5143EB09F84D}" type="slidenum">
              <a:rPr lang="es-CO" smtClean="0"/>
              <a:t>‹Nº›</a:t>
            </a:fld>
            <a:endParaRPr lang="es-CO" dirty="0"/>
          </a:p>
        </p:txBody>
      </p:sp>
    </p:spTree>
    <p:extLst>
      <p:ext uri="{BB962C8B-B14F-4D97-AF65-F5344CB8AC3E}">
        <p14:creationId xmlns:p14="http://schemas.microsoft.com/office/powerpoint/2010/main" val="24474888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CO"/>
          </a:p>
        </p:txBody>
      </p:sp>
      <p:sp>
        <p:nvSpPr>
          <p:cNvPr id="3" name="Marcador de contenido 2"/>
          <p:cNvSpPr>
            <a:spLocks noGrp="1"/>
          </p:cNvSpPr>
          <p:nvPr>
            <p:ph sz="half" idx="1"/>
          </p:nvPr>
        </p:nvSpPr>
        <p:spPr>
          <a:xfrm>
            <a:off x="838200" y="1825625"/>
            <a:ext cx="5181600" cy="435133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contenido 3"/>
          <p:cNvSpPr>
            <a:spLocks noGrp="1"/>
          </p:cNvSpPr>
          <p:nvPr>
            <p:ph sz="half" idx="2"/>
          </p:nvPr>
        </p:nvSpPr>
        <p:spPr>
          <a:xfrm>
            <a:off x="6172200" y="1825625"/>
            <a:ext cx="5181600" cy="435133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5" name="Marcador de fecha 4"/>
          <p:cNvSpPr>
            <a:spLocks noGrp="1"/>
          </p:cNvSpPr>
          <p:nvPr>
            <p:ph type="dt" sz="half" idx="10"/>
          </p:nvPr>
        </p:nvSpPr>
        <p:spPr/>
        <p:txBody>
          <a:bodyPr/>
          <a:lstStyle/>
          <a:p>
            <a:r>
              <a:rPr lang="es-CO"/>
              <a:t>28 de mayo de 2021</a:t>
            </a:r>
            <a:endParaRPr lang="es-CO" dirty="0"/>
          </a:p>
        </p:txBody>
      </p:sp>
      <p:sp>
        <p:nvSpPr>
          <p:cNvPr id="6" name="Marcador de pie de página 5"/>
          <p:cNvSpPr>
            <a:spLocks noGrp="1"/>
          </p:cNvSpPr>
          <p:nvPr>
            <p:ph type="ftr" sz="quarter" idx="11"/>
          </p:nvPr>
        </p:nvSpPr>
        <p:spPr/>
        <p:txBody>
          <a:bodyPr/>
          <a:lstStyle/>
          <a:p>
            <a:endParaRPr lang="es-CO" dirty="0"/>
          </a:p>
        </p:txBody>
      </p:sp>
      <p:sp>
        <p:nvSpPr>
          <p:cNvPr id="7" name="Marcador de número de diapositiva 6"/>
          <p:cNvSpPr>
            <a:spLocks noGrp="1"/>
          </p:cNvSpPr>
          <p:nvPr>
            <p:ph type="sldNum" sz="quarter" idx="12"/>
          </p:nvPr>
        </p:nvSpPr>
        <p:spPr/>
        <p:txBody>
          <a:bodyPr/>
          <a:lstStyle/>
          <a:p>
            <a:fld id="{3C4D0ECD-904F-40C1-A9E1-5143EB09F84D}" type="slidenum">
              <a:rPr lang="es-CO" smtClean="0"/>
              <a:t>‹Nº›</a:t>
            </a:fld>
            <a:endParaRPr lang="es-CO" dirty="0"/>
          </a:p>
        </p:txBody>
      </p:sp>
    </p:spTree>
    <p:extLst>
      <p:ext uri="{BB962C8B-B14F-4D97-AF65-F5344CB8AC3E}">
        <p14:creationId xmlns:p14="http://schemas.microsoft.com/office/powerpoint/2010/main" val="37917494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a:t>Haga clic para modificar el estilo de título del patrón</a:t>
            </a:r>
            <a:endParaRPr lang="es-CO"/>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7" name="Marcador de fecha 6"/>
          <p:cNvSpPr>
            <a:spLocks noGrp="1"/>
          </p:cNvSpPr>
          <p:nvPr>
            <p:ph type="dt" sz="half" idx="10"/>
          </p:nvPr>
        </p:nvSpPr>
        <p:spPr/>
        <p:txBody>
          <a:bodyPr/>
          <a:lstStyle/>
          <a:p>
            <a:r>
              <a:rPr lang="es-CO"/>
              <a:t>28 de mayo de 2021</a:t>
            </a:r>
            <a:endParaRPr lang="es-CO" dirty="0"/>
          </a:p>
        </p:txBody>
      </p:sp>
      <p:sp>
        <p:nvSpPr>
          <p:cNvPr id="8" name="Marcador de pie de página 7"/>
          <p:cNvSpPr>
            <a:spLocks noGrp="1"/>
          </p:cNvSpPr>
          <p:nvPr>
            <p:ph type="ftr" sz="quarter" idx="11"/>
          </p:nvPr>
        </p:nvSpPr>
        <p:spPr/>
        <p:txBody>
          <a:bodyPr/>
          <a:lstStyle/>
          <a:p>
            <a:endParaRPr lang="es-CO" dirty="0"/>
          </a:p>
        </p:txBody>
      </p:sp>
      <p:sp>
        <p:nvSpPr>
          <p:cNvPr id="9" name="Marcador de número de diapositiva 8"/>
          <p:cNvSpPr>
            <a:spLocks noGrp="1"/>
          </p:cNvSpPr>
          <p:nvPr>
            <p:ph type="sldNum" sz="quarter" idx="12"/>
          </p:nvPr>
        </p:nvSpPr>
        <p:spPr/>
        <p:txBody>
          <a:bodyPr/>
          <a:lstStyle/>
          <a:p>
            <a:fld id="{3C4D0ECD-904F-40C1-A9E1-5143EB09F84D}" type="slidenum">
              <a:rPr lang="es-CO" smtClean="0"/>
              <a:t>‹Nº›</a:t>
            </a:fld>
            <a:endParaRPr lang="es-CO" dirty="0"/>
          </a:p>
        </p:txBody>
      </p:sp>
    </p:spTree>
    <p:extLst>
      <p:ext uri="{BB962C8B-B14F-4D97-AF65-F5344CB8AC3E}">
        <p14:creationId xmlns:p14="http://schemas.microsoft.com/office/powerpoint/2010/main" val="16840433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CO"/>
          </a:p>
        </p:txBody>
      </p:sp>
      <p:sp>
        <p:nvSpPr>
          <p:cNvPr id="3" name="Marcador de fecha 2"/>
          <p:cNvSpPr>
            <a:spLocks noGrp="1"/>
          </p:cNvSpPr>
          <p:nvPr>
            <p:ph type="dt" sz="half" idx="10"/>
          </p:nvPr>
        </p:nvSpPr>
        <p:spPr/>
        <p:txBody>
          <a:bodyPr/>
          <a:lstStyle/>
          <a:p>
            <a:r>
              <a:rPr lang="es-CO"/>
              <a:t>28 de mayo de 2021</a:t>
            </a:r>
            <a:endParaRPr lang="es-CO" dirty="0"/>
          </a:p>
        </p:txBody>
      </p:sp>
      <p:sp>
        <p:nvSpPr>
          <p:cNvPr id="4" name="Marcador de pie de página 3"/>
          <p:cNvSpPr>
            <a:spLocks noGrp="1"/>
          </p:cNvSpPr>
          <p:nvPr>
            <p:ph type="ftr" sz="quarter" idx="11"/>
          </p:nvPr>
        </p:nvSpPr>
        <p:spPr/>
        <p:txBody>
          <a:bodyPr/>
          <a:lstStyle/>
          <a:p>
            <a:endParaRPr lang="es-CO" dirty="0"/>
          </a:p>
        </p:txBody>
      </p:sp>
      <p:sp>
        <p:nvSpPr>
          <p:cNvPr id="5" name="Marcador de número de diapositiva 4"/>
          <p:cNvSpPr>
            <a:spLocks noGrp="1"/>
          </p:cNvSpPr>
          <p:nvPr>
            <p:ph type="sldNum" sz="quarter" idx="12"/>
          </p:nvPr>
        </p:nvSpPr>
        <p:spPr/>
        <p:txBody>
          <a:bodyPr/>
          <a:lstStyle/>
          <a:p>
            <a:fld id="{3C4D0ECD-904F-40C1-A9E1-5143EB09F84D}" type="slidenum">
              <a:rPr lang="es-CO" smtClean="0"/>
              <a:t>‹Nº›</a:t>
            </a:fld>
            <a:endParaRPr lang="es-CO" dirty="0"/>
          </a:p>
        </p:txBody>
      </p:sp>
    </p:spTree>
    <p:extLst>
      <p:ext uri="{BB962C8B-B14F-4D97-AF65-F5344CB8AC3E}">
        <p14:creationId xmlns:p14="http://schemas.microsoft.com/office/powerpoint/2010/main" val="14190241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r>
              <a:rPr lang="es-CO"/>
              <a:t>28 de mayo de 2021</a:t>
            </a:r>
            <a:endParaRPr lang="es-CO" dirty="0"/>
          </a:p>
        </p:txBody>
      </p:sp>
      <p:sp>
        <p:nvSpPr>
          <p:cNvPr id="3" name="Marcador de pie de página 2"/>
          <p:cNvSpPr>
            <a:spLocks noGrp="1"/>
          </p:cNvSpPr>
          <p:nvPr>
            <p:ph type="ftr" sz="quarter" idx="11"/>
          </p:nvPr>
        </p:nvSpPr>
        <p:spPr/>
        <p:txBody>
          <a:bodyPr/>
          <a:lstStyle/>
          <a:p>
            <a:endParaRPr lang="es-CO" dirty="0"/>
          </a:p>
        </p:txBody>
      </p:sp>
      <p:sp>
        <p:nvSpPr>
          <p:cNvPr id="4" name="Marcador de número de diapositiva 3"/>
          <p:cNvSpPr>
            <a:spLocks noGrp="1"/>
          </p:cNvSpPr>
          <p:nvPr>
            <p:ph type="sldNum" sz="quarter" idx="12"/>
          </p:nvPr>
        </p:nvSpPr>
        <p:spPr/>
        <p:txBody>
          <a:bodyPr/>
          <a:lstStyle/>
          <a:p>
            <a:fld id="{3C4D0ECD-904F-40C1-A9E1-5143EB09F84D}" type="slidenum">
              <a:rPr lang="es-CO" smtClean="0"/>
              <a:t>‹Nº›</a:t>
            </a:fld>
            <a:endParaRPr lang="es-CO" dirty="0"/>
          </a:p>
        </p:txBody>
      </p:sp>
    </p:spTree>
    <p:extLst>
      <p:ext uri="{BB962C8B-B14F-4D97-AF65-F5344CB8AC3E}">
        <p14:creationId xmlns:p14="http://schemas.microsoft.com/office/powerpoint/2010/main" val="17049017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O"/>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el estilo de texto del patrón</a:t>
            </a:r>
          </a:p>
        </p:txBody>
      </p:sp>
      <p:sp>
        <p:nvSpPr>
          <p:cNvPr id="5" name="Marcador de fecha 4"/>
          <p:cNvSpPr>
            <a:spLocks noGrp="1"/>
          </p:cNvSpPr>
          <p:nvPr>
            <p:ph type="dt" sz="half" idx="10"/>
          </p:nvPr>
        </p:nvSpPr>
        <p:spPr/>
        <p:txBody>
          <a:bodyPr/>
          <a:lstStyle/>
          <a:p>
            <a:r>
              <a:rPr lang="es-CO"/>
              <a:t>28 de mayo de 2021</a:t>
            </a:r>
            <a:endParaRPr lang="es-CO" dirty="0"/>
          </a:p>
        </p:txBody>
      </p:sp>
      <p:sp>
        <p:nvSpPr>
          <p:cNvPr id="6" name="Marcador de pie de página 5"/>
          <p:cNvSpPr>
            <a:spLocks noGrp="1"/>
          </p:cNvSpPr>
          <p:nvPr>
            <p:ph type="ftr" sz="quarter" idx="11"/>
          </p:nvPr>
        </p:nvSpPr>
        <p:spPr/>
        <p:txBody>
          <a:bodyPr/>
          <a:lstStyle/>
          <a:p>
            <a:endParaRPr lang="es-CO" dirty="0"/>
          </a:p>
        </p:txBody>
      </p:sp>
      <p:sp>
        <p:nvSpPr>
          <p:cNvPr id="7" name="Marcador de número de diapositiva 6"/>
          <p:cNvSpPr>
            <a:spLocks noGrp="1"/>
          </p:cNvSpPr>
          <p:nvPr>
            <p:ph type="sldNum" sz="quarter" idx="12"/>
          </p:nvPr>
        </p:nvSpPr>
        <p:spPr/>
        <p:txBody>
          <a:bodyPr/>
          <a:lstStyle/>
          <a:p>
            <a:fld id="{3C4D0ECD-904F-40C1-A9E1-5143EB09F84D}" type="slidenum">
              <a:rPr lang="es-CO" smtClean="0"/>
              <a:t>‹Nº›</a:t>
            </a:fld>
            <a:endParaRPr lang="es-CO" dirty="0"/>
          </a:p>
        </p:txBody>
      </p:sp>
    </p:spTree>
    <p:extLst>
      <p:ext uri="{BB962C8B-B14F-4D97-AF65-F5344CB8AC3E}">
        <p14:creationId xmlns:p14="http://schemas.microsoft.com/office/powerpoint/2010/main" val="29070577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O"/>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O" dirty="0"/>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el estilo de texto del patrón</a:t>
            </a:r>
          </a:p>
        </p:txBody>
      </p:sp>
      <p:sp>
        <p:nvSpPr>
          <p:cNvPr id="5" name="Marcador de fecha 4"/>
          <p:cNvSpPr>
            <a:spLocks noGrp="1"/>
          </p:cNvSpPr>
          <p:nvPr>
            <p:ph type="dt" sz="half" idx="10"/>
          </p:nvPr>
        </p:nvSpPr>
        <p:spPr/>
        <p:txBody>
          <a:bodyPr/>
          <a:lstStyle/>
          <a:p>
            <a:r>
              <a:rPr lang="es-CO"/>
              <a:t>28 de mayo de 2021</a:t>
            </a:r>
            <a:endParaRPr lang="es-CO" dirty="0"/>
          </a:p>
        </p:txBody>
      </p:sp>
      <p:sp>
        <p:nvSpPr>
          <p:cNvPr id="6" name="Marcador de pie de página 5"/>
          <p:cNvSpPr>
            <a:spLocks noGrp="1"/>
          </p:cNvSpPr>
          <p:nvPr>
            <p:ph type="ftr" sz="quarter" idx="11"/>
          </p:nvPr>
        </p:nvSpPr>
        <p:spPr/>
        <p:txBody>
          <a:bodyPr/>
          <a:lstStyle/>
          <a:p>
            <a:endParaRPr lang="es-CO" dirty="0"/>
          </a:p>
        </p:txBody>
      </p:sp>
      <p:sp>
        <p:nvSpPr>
          <p:cNvPr id="7" name="Marcador de número de diapositiva 6"/>
          <p:cNvSpPr>
            <a:spLocks noGrp="1"/>
          </p:cNvSpPr>
          <p:nvPr>
            <p:ph type="sldNum" sz="quarter" idx="12"/>
          </p:nvPr>
        </p:nvSpPr>
        <p:spPr/>
        <p:txBody>
          <a:bodyPr/>
          <a:lstStyle/>
          <a:p>
            <a:fld id="{3C4D0ECD-904F-40C1-A9E1-5143EB09F84D}" type="slidenum">
              <a:rPr lang="es-CO" smtClean="0"/>
              <a:t>‹Nº›</a:t>
            </a:fld>
            <a:endParaRPr lang="es-CO" dirty="0"/>
          </a:p>
        </p:txBody>
      </p:sp>
    </p:spTree>
    <p:extLst>
      <p:ext uri="{BB962C8B-B14F-4D97-AF65-F5344CB8AC3E}">
        <p14:creationId xmlns:p14="http://schemas.microsoft.com/office/powerpoint/2010/main" val="29357794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CO"/>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s-CO"/>
              <a:t>28 de mayo de 2021</a:t>
            </a:r>
            <a:endParaRPr lang="es-CO" dirty="0"/>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O" dirty="0"/>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C4D0ECD-904F-40C1-A9E1-5143EB09F84D}" type="slidenum">
              <a:rPr lang="es-CO" smtClean="0"/>
              <a:t>‹Nº›</a:t>
            </a:fld>
            <a:endParaRPr lang="es-CO" dirty="0"/>
          </a:p>
        </p:txBody>
      </p:sp>
    </p:spTree>
    <p:extLst>
      <p:ext uri="{BB962C8B-B14F-4D97-AF65-F5344CB8AC3E}">
        <p14:creationId xmlns:p14="http://schemas.microsoft.com/office/powerpoint/2010/main" val="13258045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1" r:id="rId12"/>
    <p:sldLayoutId id="2147483662" r:id="rId13"/>
  </p:sldLayoutIdLst>
  <p:hf sldNum="0"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Rectangle 32"/>
          <p:cNvSpPr/>
          <p:nvPr/>
        </p:nvSpPr>
        <p:spPr>
          <a:xfrm>
            <a:off x="-1" y="1"/>
            <a:ext cx="12192001" cy="685800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1" name="Picture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479534" y="1882759"/>
            <a:ext cx="2825392" cy="2997465"/>
          </a:xfrm>
          <a:prstGeom prst="rect">
            <a:avLst/>
          </a:prstGeom>
        </p:spPr>
      </p:pic>
    </p:spTree>
    <p:extLst>
      <p:ext uri="{BB962C8B-B14F-4D97-AF65-F5344CB8AC3E}">
        <p14:creationId xmlns:p14="http://schemas.microsoft.com/office/powerpoint/2010/main" val="2071526955"/>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2000"/>
                                        <p:tgtEl>
                                          <p:spTgt spid="11"/>
                                        </p:tgtEl>
                                      </p:cBhvr>
                                    </p:animEffect>
                                    <p:anim calcmode="lin" valueType="num">
                                      <p:cBhvr>
                                        <p:cTn id="8" dur="2000" fill="hold"/>
                                        <p:tgtEl>
                                          <p:spTgt spid="11"/>
                                        </p:tgtEl>
                                        <p:attrNameLst>
                                          <p:attrName>ppt_w</p:attrName>
                                        </p:attrNameLst>
                                      </p:cBhvr>
                                      <p:tavLst>
                                        <p:tav tm="0" fmla="#ppt_w*sin(2.5*pi*$)">
                                          <p:val>
                                            <p:fltVal val="0"/>
                                          </p:val>
                                        </p:tav>
                                        <p:tav tm="100000">
                                          <p:val>
                                            <p:fltVal val="1"/>
                                          </p:val>
                                        </p:tav>
                                      </p:tavLst>
                                    </p:anim>
                                    <p:anim calcmode="lin" valueType="num">
                                      <p:cBhvr>
                                        <p:cTn id="9" dur="2000" fill="hold"/>
                                        <p:tgtEl>
                                          <p:spTgt spid="11"/>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731"/>
        <p:cNvGrpSpPr/>
        <p:nvPr/>
      </p:nvGrpSpPr>
      <p:grpSpPr>
        <a:xfrm>
          <a:off x="0" y="0"/>
          <a:ext cx="0" cy="0"/>
          <a:chOff x="0" y="0"/>
          <a:chExt cx="0" cy="0"/>
        </a:xfrm>
      </p:grpSpPr>
      <p:sp>
        <p:nvSpPr>
          <p:cNvPr id="2739" name="Google Shape;2739;p44"/>
          <p:cNvSpPr/>
          <p:nvPr/>
        </p:nvSpPr>
        <p:spPr>
          <a:xfrm>
            <a:off x="7676841" y="2559658"/>
            <a:ext cx="4024670" cy="2408028"/>
          </a:xfrm>
          <a:prstGeom prst="rect">
            <a:avLst/>
          </a:prstGeom>
          <a:noFill/>
          <a:ln>
            <a:noFill/>
          </a:ln>
        </p:spPr>
        <p:txBody>
          <a:bodyPr spcFirstLastPara="1" wrap="square" lIns="120000" tIns="121900" rIns="365733" bIns="121900" anchor="ctr" anchorCtr="0">
            <a:noAutofit/>
          </a:bodyPr>
          <a:lstStyle/>
          <a:p>
            <a:pPr algn="just">
              <a:buClr>
                <a:srgbClr val="000000"/>
              </a:buClr>
              <a:buSzPts val="1100"/>
            </a:pPr>
            <a:endParaRPr lang="en" sz="2000" dirty="0">
              <a:latin typeface="Fira Sans"/>
              <a:ea typeface="Fira Sans"/>
              <a:cs typeface="Fira Sans"/>
              <a:sym typeface="Fira Sans"/>
            </a:endParaRPr>
          </a:p>
          <a:p>
            <a:pPr algn="just">
              <a:buClr>
                <a:srgbClr val="000000"/>
              </a:buClr>
              <a:buSzPts val="1100"/>
            </a:pPr>
            <a:endParaRPr sz="2000" dirty="0">
              <a:latin typeface="Fira Sans"/>
              <a:ea typeface="Fira Sans"/>
              <a:cs typeface="Fira Sans"/>
              <a:sym typeface="Fira Sans"/>
            </a:endParaRPr>
          </a:p>
        </p:txBody>
      </p:sp>
      <p:pic>
        <p:nvPicPr>
          <p:cNvPr id="51" name="Picture 1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46396" y="0"/>
            <a:ext cx="885508" cy="980724"/>
          </a:xfrm>
          <a:prstGeom prst="rect">
            <a:avLst/>
          </a:prstGeom>
        </p:spPr>
      </p:pic>
      <p:sp>
        <p:nvSpPr>
          <p:cNvPr id="3" name="Título 2"/>
          <p:cNvSpPr>
            <a:spLocks noGrp="1"/>
          </p:cNvSpPr>
          <p:nvPr>
            <p:ph type="title"/>
          </p:nvPr>
        </p:nvSpPr>
        <p:spPr/>
        <p:txBody>
          <a:bodyPr>
            <a:normAutofit/>
          </a:bodyPr>
          <a:lstStyle/>
          <a:p>
            <a:pPr marL="0" indent="0" algn="ctr"/>
            <a:r>
              <a:rPr lang="es-MX" sz="3200" b="1" dirty="0"/>
              <a:t>Plan de acción políticas de prevención del daño antijuridico </a:t>
            </a:r>
            <a:br>
              <a:rPr lang="es-MX" sz="3200" b="1" dirty="0"/>
            </a:br>
            <a:r>
              <a:rPr lang="es-MX" sz="3200" b="1" dirty="0"/>
              <a:t>informe 90%</a:t>
            </a:r>
            <a:endParaRPr lang="en-US" sz="3200" b="1" u="sng" dirty="0">
              <a:effectLst>
                <a:outerShdw blurRad="38100" dist="38100" dir="2700000" algn="tl">
                  <a:srgbClr val="000000">
                    <a:alpha val="43137"/>
                  </a:srgbClr>
                </a:outerShdw>
              </a:effectLst>
            </a:endParaRPr>
          </a:p>
        </p:txBody>
      </p:sp>
      <p:sp>
        <p:nvSpPr>
          <p:cNvPr id="6" name="Marcador de contenido 5"/>
          <p:cNvSpPr>
            <a:spLocks noGrp="1"/>
          </p:cNvSpPr>
          <p:nvPr>
            <p:ph sz="half" idx="2"/>
          </p:nvPr>
        </p:nvSpPr>
        <p:spPr>
          <a:xfrm>
            <a:off x="839788" y="2505075"/>
            <a:ext cx="10515600" cy="3684588"/>
          </a:xfrm>
        </p:spPr>
        <p:txBody>
          <a:bodyPr>
            <a:normAutofit/>
          </a:bodyPr>
          <a:lstStyle/>
          <a:p>
            <a:pPr marL="0" indent="0" algn="ctr">
              <a:buNone/>
            </a:pPr>
            <a:endParaRPr lang="es-MX" sz="2000" dirty="0"/>
          </a:p>
          <a:p>
            <a:pPr marL="0" indent="0" algn="ctr">
              <a:buNone/>
            </a:pPr>
            <a:endParaRPr lang="en-US" sz="2000" dirty="0"/>
          </a:p>
        </p:txBody>
      </p:sp>
      <p:sp>
        <p:nvSpPr>
          <p:cNvPr id="2" name="Marcador de fecha 1"/>
          <p:cNvSpPr>
            <a:spLocks noGrp="1"/>
          </p:cNvSpPr>
          <p:nvPr>
            <p:ph type="dt" sz="half" idx="10"/>
          </p:nvPr>
        </p:nvSpPr>
        <p:spPr/>
        <p:txBody>
          <a:bodyPr/>
          <a:lstStyle/>
          <a:p>
            <a:r>
              <a:rPr lang="es-CO" dirty="0"/>
              <a:t>Julio 2022</a:t>
            </a:r>
          </a:p>
        </p:txBody>
      </p:sp>
      <p:sp>
        <p:nvSpPr>
          <p:cNvPr id="10" name="Rectángulo 9"/>
          <p:cNvSpPr/>
          <p:nvPr/>
        </p:nvSpPr>
        <p:spPr>
          <a:xfrm>
            <a:off x="0" y="2286000"/>
            <a:ext cx="228845" cy="1987062"/>
          </a:xfrm>
          <a:prstGeom prst="rec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ángulo 10"/>
          <p:cNvSpPr/>
          <p:nvPr/>
        </p:nvSpPr>
        <p:spPr>
          <a:xfrm>
            <a:off x="11966331" y="2286000"/>
            <a:ext cx="225669" cy="1987062"/>
          </a:xfrm>
          <a:prstGeom prst="rec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Tabla 4">
            <a:extLst>
              <a:ext uri="{FF2B5EF4-FFF2-40B4-BE49-F238E27FC236}">
                <a16:creationId xmlns:a16="http://schemas.microsoft.com/office/drawing/2014/main" id="{F5E2F226-3110-B850-ABD6-D6520AC13A16}"/>
              </a:ext>
            </a:extLst>
          </p:cNvPr>
          <p:cNvGraphicFramePr>
            <a:graphicFrameLocks noGrp="1"/>
          </p:cNvGraphicFramePr>
          <p:nvPr>
            <p:extLst>
              <p:ext uri="{D42A27DB-BD31-4B8C-83A1-F6EECF244321}">
                <p14:modId xmlns:p14="http://schemas.microsoft.com/office/powerpoint/2010/main" val="1358335020"/>
              </p:ext>
            </p:extLst>
          </p:nvPr>
        </p:nvGraphicFramePr>
        <p:xfrm>
          <a:off x="2184400" y="1840293"/>
          <a:ext cx="7823200" cy="3148965"/>
        </p:xfrm>
        <a:graphic>
          <a:graphicData uri="http://schemas.openxmlformats.org/drawingml/2006/table">
            <a:tbl>
              <a:tblPr firstRow="1" firstCol="1" bandRow="1">
                <a:tableStyleId>{5C22544A-7EE6-4342-B048-85BDC9FD1C3A}</a:tableStyleId>
              </a:tblPr>
              <a:tblGrid>
                <a:gridCol w="755015">
                  <a:extLst>
                    <a:ext uri="{9D8B030D-6E8A-4147-A177-3AD203B41FA5}">
                      <a16:colId xmlns:a16="http://schemas.microsoft.com/office/drawing/2014/main" val="4209622785"/>
                    </a:ext>
                  </a:extLst>
                </a:gridCol>
                <a:gridCol w="1575435">
                  <a:extLst>
                    <a:ext uri="{9D8B030D-6E8A-4147-A177-3AD203B41FA5}">
                      <a16:colId xmlns:a16="http://schemas.microsoft.com/office/drawing/2014/main" val="2340412866"/>
                    </a:ext>
                  </a:extLst>
                </a:gridCol>
                <a:gridCol w="1262380">
                  <a:extLst>
                    <a:ext uri="{9D8B030D-6E8A-4147-A177-3AD203B41FA5}">
                      <a16:colId xmlns:a16="http://schemas.microsoft.com/office/drawing/2014/main" val="2851450861"/>
                    </a:ext>
                  </a:extLst>
                </a:gridCol>
                <a:gridCol w="798830">
                  <a:extLst>
                    <a:ext uri="{9D8B030D-6E8A-4147-A177-3AD203B41FA5}">
                      <a16:colId xmlns:a16="http://schemas.microsoft.com/office/drawing/2014/main" val="2518416448"/>
                    </a:ext>
                  </a:extLst>
                </a:gridCol>
                <a:gridCol w="760095">
                  <a:extLst>
                    <a:ext uri="{9D8B030D-6E8A-4147-A177-3AD203B41FA5}">
                      <a16:colId xmlns:a16="http://schemas.microsoft.com/office/drawing/2014/main" val="3170258221"/>
                    </a:ext>
                  </a:extLst>
                </a:gridCol>
                <a:gridCol w="760730">
                  <a:extLst>
                    <a:ext uri="{9D8B030D-6E8A-4147-A177-3AD203B41FA5}">
                      <a16:colId xmlns:a16="http://schemas.microsoft.com/office/drawing/2014/main" val="3123846992"/>
                    </a:ext>
                  </a:extLst>
                </a:gridCol>
                <a:gridCol w="1150620">
                  <a:extLst>
                    <a:ext uri="{9D8B030D-6E8A-4147-A177-3AD203B41FA5}">
                      <a16:colId xmlns:a16="http://schemas.microsoft.com/office/drawing/2014/main" val="236730800"/>
                    </a:ext>
                  </a:extLst>
                </a:gridCol>
                <a:gridCol w="760095">
                  <a:extLst>
                    <a:ext uri="{9D8B030D-6E8A-4147-A177-3AD203B41FA5}">
                      <a16:colId xmlns:a16="http://schemas.microsoft.com/office/drawing/2014/main" val="1028815925"/>
                    </a:ext>
                  </a:extLst>
                </a:gridCol>
              </a:tblGrid>
              <a:tr h="406400">
                <a:tc>
                  <a:txBody>
                    <a:bodyPr/>
                    <a:lstStyle/>
                    <a:p>
                      <a:pPr algn="ctr">
                        <a:lnSpc>
                          <a:spcPct val="107000"/>
                        </a:lnSpc>
                        <a:spcAft>
                          <a:spcPts val="800"/>
                        </a:spcAft>
                      </a:pPr>
                      <a:r>
                        <a:rPr lang="es-CO" sz="800">
                          <a:effectLst/>
                        </a:rPr>
                        <a:t>No</a:t>
                      </a:r>
                      <a:endParaRPr lang="es-CO"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just">
                        <a:lnSpc>
                          <a:spcPct val="107000"/>
                        </a:lnSpc>
                        <a:spcAft>
                          <a:spcPts val="800"/>
                        </a:spcAft>
                      </a:pPr>
                      <a:r>
                        <a:rPr lang="es-CO" sz="800">
                          <a:effectLst/>
                        </a:rPr>
                        <a:t>Causas primarias o subcausas</a:t>
                      </a:r>
                      <a:endParaRPr lang="es-CO"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just">
                        <a:lnSpc>
                          <a:spcPct val="107000"/>
                        </a:lnSpc>
                        <a:spcAft>
                          <a:spcPts val="800"/>
                        </a:spcAft>
                      </a:pPr>
                      <a:r>
                        <a:rPr lang="es-CO" sz="800">
                          <a:effectLst/>
                        </a:rPr>
                        <a:t>¿Medida que hacer?</a:t>
                      </a:r>
                      <a:endParaRPr lang="es-CO"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just">
                        <a:lnSpc>
                          <a:spcPct val="107000"/>
                        </a:lnSpc>
                        <a:spcAft>
                          <a:spcPts val="800"/>
                        </a:spcAft>
                      </a:pPr>
                      <a:r>
                        <a:rPr lang="es-CO" sz="800">
                          <a:effectLst/>
                        </a:rPr>
                        <a:t>Mecanismo. ¿Cómo hacerlo?</a:t>
                      </a:r>
                      <a:endParaRPr lang="es-CO"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just">
                        <a:lnSpc>
                          <a:spcPct val="107000"/>
                        </a:lnSpc>
                        <a:spcAft>
                          <a:spcPts val="800"/>
                        </a:spcAft>
                      </a:pPr>
                      <a:r>
                        <a:rPr lang="es-CO" sz="800">
                          <a:effectLst/>
                        </a:rPr>
                        <a:t>Cronograma ¿cuando hacerlo?</a:t>
                      </a:r>
                      <a:endParaRPr lang="es-CO"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just">
                        <a:lnSpc>
                          <a:spcPct val="107000"/>
                        </a:lnSpc>
                        <a:spcAft>
                          <a:spcPts val="800"/>
                        </a:spcAft>
                      </a:pPr>
                      <a:r>
                        <a:rPr lang="es-CO" sz="800">
                          <a:effectLst/>
                        </a:rPr>
                        <a:t>Responsable ¿Quién lo va a ser?</a:t>
                      </a:r>
                      <a:endParaRPr lang="es-CO"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just">
                        <a:lnSpc>
                          <a:spcPct val="107000"/>
                        </a:lnSpc>
                        <a:spcAft>
                          <a:spcPts val="800"/>
                        </a:spcAft>
                      </a:pPr>
                      <a:r>
                        <a:rPr lang="es-CO" sz="800">
                          <a:effectLst/>
                        </a:rPr>
                        <a:t>Recurso Con que lo va a hacer?</a:t>
                      </a:r>
                      <a:endParaRPr lang="es-CO"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just">
                        <a:lnSpc>
                          <a:spcPct val="107000"/>
                        </a:lnSpc>
                        <a:spcAft>
                          <a:spcPts val="800"/>
                        </a:spcAft>
                      </a:pPr>
                      <a:r>
                        <a:rPr lang="es-CO" sz="800">
                          <a:effectLst/>
                        </a:rPr>
                        <a:t>Divulgación</a:t>
                      </a:r>
                      <a:endParaRPr lang="es-CO"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extLst>
                  <a:ext uri="{0D108BD9-81ED-4DB2-BD59-A6C34878D82A}">
                    <a16:rowId xmlns:a16="http://schemas.microsoft.com/office/drawing/2014/main" val="275943419"/>
                  </a:ext>
                </a:extLst>
              </a:tr>
              <a:tr h="139700">
                <a:tc>
                  <a:txBody>
                    <a:bodyPr/>
                    <a:lstStyle/>
                    <a:p>
                      <a:pPr algn="just">
                        <a:lnSpc>
                          <a:spcPct val="107000"/>
                        </a:lnSpc>
                        <a:spcAft>
                          <a:spcPts val="800"/>
                        </a:spcAft>
                      </a:pPr>
                      <a:r>
                        <a:rPr lang="es-CO" sz="800">
                          <a:effectLst/>
                        </a:rPr>
                        <a:t> </a:t>
                      </a:r>
                      <a:endParaRPr lang="es-CO"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just">
                        <a:lnSpc>
                          <a:spcPct val="107000"/>
                        </a:lnSpc>
                        <a:spcAft>
                          <a:spcPts val="800"/>
                        </a:spcAft>
                      </a:pPr>
                      <a:r>
                        <a:rPr lang="es-CO" sz="800">
                          <a:effectLst/>
                        </a:rPr>
                        <a:t> </a:t>
                      </a:r>
                      <a:endParaRPr lang="es-CO"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just">
                        <a:lnSpc>
                          <a:spcPct val="107000"/>
                        </a:lnSpc>
                        <a:spcAft>
                          <a:spcPts val="800"/>
                        </a:spcAft>
                      </a:pPr>
                      <a:r>
                        <a:rPr lang="es-CO" sz="800">
                          <a:effectLst/>
                        </a:rPr>
                        <a:t> </a:t>
                      </a:r>
                      <a:endParaRPr lang="es-CO"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just">
                        <a:lnSpc>
                          <a:spcPct val="107000"/>
                        </a:lnSpc>
                        <a:spcAft>
                          <a:spcPts val="800"/>
                        </a:spcAft>
                      </a:pPr>
                      <a:r>
                        <a:rPr lang="es-CO" sz="800">
                          <a:effectLst/>
                        </a:rPr>
                        <a:t> </a:t>
                      </a:r>
                      <a:endParaRPr lang="es-CO"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just">
                        <a:lnSpc>
                          <a:spcPct val="107000"/>
                        </a:lnSpc>
                        <a:spcAft>
                          <a:spcPts val="800"/>
                        </a:spcAft>
                      </a:pPr>
                      <a:r>
                        <a:rPr lang="es-CO" sz="800">
                          <a:effectLst/>
                        </a:rPr>
                        <a:t> </a:t>
                      </a:r>
                      <a:endParaRPr lang="es-CO"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just">
                        <a:lnSpc>
                          <a:spcPct val="107000"/>
                        </a:lnSpc>
                        <a:spcAft>
                          <a:spcPts val="800"/>
                        </a:spcAft>
                      </a:pPr>
                      <a:r>
                        <a:rPr lang="es-CO" sz="800">
                          <a:effectLst/>
                        </a:rPr>
                        <a:t> </a:t>
                      </a:r>
                      <a:endParaRPr lang="es-CO"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just">
                        <a:lnSpc>
                          <a:spcPct val="107000"/>
                        </a:lnSpc>
                        <a:spcAft>
                          <a:spcPts val="800"/>
                        </a:spcAft>
                      </a:pPr>
                      <a:r>
                        <a:rPr lang="es-CO" sz="800">
                          <a:effectLst/>
                        </a:rPr>
                        <a:t> </a:t>
                      </a:r>
                      <a:endParaRPr lang="es-CO"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just">
                        <a:lnSpc>
                          <a:spcPct val="107000"/>
                        </a:lnSpc>
                        <a:spcAft>
                          <a:spcPts val="800"/>
                        </a:spcAft>
                      </a:pPr>
                      <a:r>
                        <a:rPr lang="es-CO" sz="800">
                          <a:effectLst/>
                        </a:rPr>
                        <a:t> </a:t>
                      </a:r>
                      <a:endParaRPr lang="es-CO"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extLst>
                  <a:ext uri="{0D108BD9-81ED-4DB2-BD59-A6C34878D82A}">
                    <a16:rowId xmlns:a16="http://schemas.microsoft.com/office/drawing/2014/main" val="4070791456"/>
                  </a:ext>
                </a:extLst>
              </a:tr>
              <a:tr h="2038350">
                <a:tc>
                  <a:txBody>
                    <a:bodyPr/>
                    <a:lstStyle/>
                    <a:p>
                      <a:pPr algn="ctr">
                        <a:lnSpc>
                          <a:spcPct val="107000"/>
                        </a:lnSpc>
                        <a:spcAft>
                          <a:spcPts val="800"/>
                        </a:spcAft>
                      </a:pPr>
                      <a:r>
                        <a:rPr lang="es-CO" sz="800">
                          <a:effectLst/>
                        </a:rPr>
                        <a:t>1</a:t>
                      </a:r>
                      <a:endParaRPr lang="es-CO"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just">
                        <a:lnSpc>
                          <a:spcPct val="107000"/>
                        </a:lnSpc>
                        <a:spcAft>
                          <a:spcPts val="800"/>
                        </a:spcAft>
                      </a:pPr>
                      <a:r>
                        <a:rPr lang="es-CO" sz="800">
                          <a:effectLst/>
                        </a:rPr>
                        <a:t>Inadecuada supervisión de los contratos </a:t>
                      </a:r>
                      <a:endParaRPr lang="es-CO"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just">
                        <a:lnSpc>
                          <a:spcPct val="107000"/>
                        </a:lnSpc>
                        <a:spcAft>
                          <a:spcPts val="800"/>
                        </a:spcAft>
                      </a:pPr>
                      <a:r>
                        <a:rPr lang="es-CO" sz="800" dirty="0">
                          <a:effectLst/>
                        </a:rPr>
                        <a:t>1, Ilustrar a los supervisores de este tipo de contratos a sobre la importancia de una buena ejecución de los mismos, a fin de mitigar perjuicios para cualquiera de las partes.</a:t>
                      </a:r>
                      <a:r>
                        <a:rPr lang="es-CO" sz="800" u="sng" dirty="0">
                          <a:effectLst/>
                        </a:rPr>
                        <a:t> </a:t>
                      </a:r>
                      <a:r>
                        <a:rPr lang="es-CO" sz="800" dirty="0">
                          <a:effectLst/>
                        </a:rPr>
                        <a:t>2,Reportes de ejecución de saldos de registro  mensuales a los jefes o supervisores, por parte del jefe d e la unidad financiera</a:t>
                      </a:r>
                      <a:endParaRPr lang="es-CO"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just">
                        <a:lnSpc>
                          <a:spcPct val="107000"/>
                        </a:lnSpc>
                        <a:spcAft>
                          <a:spcPts val="800"/>
                        </a:spcAft>
                      </a:pPr>
                      <a:r>
                        <a:rPr lang="es-CO" sz="800" dirty="0">
                          <a:effectLst/>
                        </a:rPr>
                        <a:t>1,Capacitaciones anual. -2,Reportes de ejecución de saldos de registro  mensuales a los jefes o supervisores, por parte del jefe d e la unidad financiera .</a:t>
                      </a:r>
                      <a:endParaRPr lang="es-CO"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just">
                        <a:lnSpc>
                          <a:spcPct val="107000"/>
                        </a:lnSpc>
                        <a:spcAft>
                          <a:spcPts val="800"/>
                        </a:spcAft>
                      </a:pPr>
                      <a:r>
                        <a:rPr lang="es-CO" sz="800" dirty="0">
                          <a:effectLst/>
                        </a:rPr>
                        <a:t>1,Una vez por año la cual debe realizarse en el periodo comprendido entre el 01 de enero de 2022 a 31 de diciembre  de 2023.- 2,Reportes de ejecución de saldos de registro  mensuales a los jefes o supervisores, por parte del jefe d e la unidad financiera .</a:t>
                      </a:r>
                      <a:endParaRPr lang="es-CO"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just">
                        <a:lnSpc>
                          <a:spcPct val="107000"/>
                        </a:lnSpc>
                        <a:spcAft>
                          <a:spcPts val="800"/>
                        </a:spcAft>
                      </a:pPr>
                      <a:r>
                        <a:rPr lang="es-CO" sz="800">
                          <a:effectLst/>
                        </a:rPr>
                        <a:t>Secretaría General</a:t>
                      </a:r>
                      <a:endParaRPr lang="es-CO"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just">
                        <a:lnSpc>
                          <a:spcPct val="107000"/>
                        </a:lnSpc>
                        <a:spcAft>
                          <a:spcPts val="800"/>
                        </a:spcAft>
                      </a:pPr>
                      <a:r>
                        <a:rPr lang="es-CO" sz="800">
                          <a:effectLst/>
                        </a:rPr>
                        <a:t>Humano: Personal requerido para realizar las capacitaciones. Financiero: Valor necesario para adquirir los servicios del recurso humano requerido para adelantar las capacitaciones.</a:t>
                      </a:r>
                      <a:endParaRPr lang="es-CO"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just">
                        <a:lnSpc>
                          <a:spcPct val="107000"/>
                        </a:lnSpc>
                        <a:spcAft>
                          <a:spcPts val="800"/>
                        </a:spcAft>
                      </a:pPr>
                      <a:r>
                        <a:rPr lang="es-CO" sz="800" dirty="0">
                          <a:effectLst/>
                        </a:rPr>
                        <a:t>Circulares internas, correos electrónicos en donde se informe a la entidad en general de las medidas diseñadas para mitigar las causas y riesgos  identificados.</a:t>
                      </a:r>
                      <a:endParaRPr lang="es-CO"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extLst>
                  <a:ext uri="{0D108BD9-81ED-4DB2-BD59-A6C34878D82A}">
                    <a16:rowId xmlns:a16="http://schemas.microsoft.com/office/drawing/2014/main" val="4051752818"/>
                  </a:ext>
                </a:extLst>
              </a:tr>
            </a:tbl>
          </a:graphicData>
        </a:graphic>
      </p:graphicFrame>
    </p:spTree>
    <p:extLst>
      <p:ext uri="{BB962C8B-B14F-4D97-AF65-F5344CB8AC3E}">
        <p14:creationId xmlns:p14="http://schemas.microsoft.com/office/powerpoint/2010/main" val="16990010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2000"/>
                                        <p:tgtEl>
                                          <p:spTgt spid="3"/>
                                        </p:tgtEl>
                                      </p:cBhvr>
                                    </p:animEffect>
                                    <p:anim calcmode="lin" valueType="num">
                                      <p:cBhvr>
                                        <p:cTn id="8" dur="2000" fill="hold"/>
                                        <p:tgtEl>
                                          <p:spTgt spid="3"/>
                                        </p:tgtEl>
                                        <p:attrNameLst>
                                          <p:attrName>ppt_w</p:attrName>
                                        </p:attrNameLst>
                                      </p:cBhvr>
                                      <p:tavLst>
                                        <p:tav tm="0" fmla="#ppt_w*sin(2.5*pi*$)">
                                          <p:val>
                                            <p:fltVal val="0"/>
                                          </p:val>
                                        </p:tav>
                                        <p:tav tm="100000">
                                          <p:val>
                                            <p:fltVal val="1"/>
                                          </p:val>
                                        </p:tav>
                                      </p:tavLst>
                                    </p:anim>
                                    <p:anim calcmode="lin" valueType="num">
                                      <p:cBhvr>
                                        <p:cTn id="9" dur="2000" fill="hold"/>
                                        <p:tgtEl>
                                          <p:spTgt spid="3"/>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731"/>
        <p:cNvGrpSpPr/>
        <p:nvPr/>
      </p:nvGrpSpPr>
      <p:grpSpPr>
        <a:xfrm>
          <a:off x="0" y="0"/>
          <a:ext cx="0" cy="0"/>
          <a:chOff x="0" y="0"/>
          <a:chExt cx="0" cy="0"/>
        </a:xfrm>
      </p:grpSpPr>
      <p:sp>
        <p:nvSpPr>
          <p:cNvPr id="2739" name="Google Shape;2739;p44"/>
          <p:cNvSpPr/>
          <p:nvPr/>
        </p:nvSpPr>
        <p:spPr>
          <a:xfrm>
            <a:off x="7676841" y="2559658"/>
            <a:ext cx="4024670" cy="2408028"/>
          </a:xfrm>
          <a:prstGeom prst="rect">
            <a:avLst/>
          </a:prstGeom>
          <a:noFill/>
          <a:ln>
            <a:noFill/>
          </a:ln>
        </p:spPr>
        <p:txBody>
          <a:bodyPr spcFirstLastPara="1" wrap="square" lIns="120000" tIns="121900" rIns="365733" bIns="121900" anchor="ctr" anchorCtr="0">
            <a:noAutofit/>
          </a:bodyPr>
          <a:lstStyle/>
          <a:p>
            <a:pPr algn="just">
              <a:buClr>
                <a:srgbClr val="000000"/>
              </a:buClr>
              <a:buSzPts val="1100"/>
            </a:pPr>
            <a:endParaRPr lang="en" sz="2000" dirty="0">
              <a:latin typeface="Fira Sans"/>
              <a:ea typeface="Fira Sans"/>
              <a:cs typeface="Fira Sans"/>
              <a:sym typeface="Fira Sans"/>
            </a:endParaRPr>
          </a:p>
          <a:p>
            <a:pPr algn="just">
              <a:buClr>
                <a:srgbClr val="000000"/>
              </a:buClr>
              <a:buSzPts val="1100"/>
            </a:pPr>
            <a:endParaRPr sz="2000" dirty="0">
              <a:latin typeface="Fira Sans"/>
              <a:ea typeface="Fira Sans"/>
              <a:cs typeface="Fira Sans"/>
              <a:sym typeface="Fira Sans"/>
            </a:endParaRPr>
          </a:p>
        </p:txBody>
      </p:sp>
      <p:pic>
        <p:nvPicPr>
          <p:cNvPr id="51" name="Picture 1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46396" y="0"/>
            <a:ext cx="885508" cy="980724"/>
          </a:xfrm>
          <a:prstGeom prst="rect">
            <a:avLst/>
          </a:prstGeom>
        </p:spPr>
      </p:pic>
      <p:sp>
        <p:nvSpPr>
          <p:cNvPr id="3" name="Título 2"/>
          <p:cNvSpPr>
            <a:spLocks noGrp="1"/>
          </p:cNvSpPr>
          <p:nvPr>
            <p:ph type="title"/>
          </p:nvPr>
        </p:nvSpPr>
        <p:spPr/>
        <p:txBody>
          <a:bodyPr>
            <a:normAutofit/>
          </a:bodyPr>
          <a:lstStyle/>
          <a:p>
            <a:pPr marL="0" indent="0" algn="ctr"/>
            <a:r>
              <a:rPr lang="es-MX" sz="3200" b="1" dirty="0"/>
              <a:t>Plan de acción políticas de prevención del daño antijuridico </a:t>
            </a:r>
            <a:br>
              <a:rPr lang="es-MX" sz="3200" b="1" dirty="0"/>
            </a:br>
            <a:r>
              <a:rPr lang="es-MX" sz="3200" b="1" dirty="0"/>
              <a:t>informe </a:t>
            </a:r>
            <a:endParaRPr lang="en-US" sz="3200" b="1" u="sng" dirty="0">
              <a:effectLst>
                <a:outerShdw blurRad="38100" dist="38100" dir="2700000" algn="tl">
                  <a:srgbClr val="000000">
                    <a:alpha val="43137"/>
                  </a:srgbClr>
                </a:outerShdw>
              </a:effectLst>
            </a:endParaRPr>
          </a:p>
        </p:txBody>
      </p:sp>
      <p:sp>
        <p:nvSpPr>
          <p:cNvPr id="6" name="Marcador de contenido 5"/>
          <p:cNvSpPr>
            <a:spLocks noGrp="1"/>
          </p:cNvSpPr>
          <p:nvPr>
            <p:ph sz="half" idx="2"/>
          </p:nvPr>
        </p:nvSpPr>
        <p:spPr>
          <a:xfrm>
            <a:off x="839788" y="2505075"/>
            <a:ext cx="10515600" cy="3684588"/>
          </a:xfrm>
        </p:spPr>
        <p:txBody>
          <a:bodyPr>
            <a:normAutofit/>
          </a:bodyPr>
          <a:lstStyle/>
          <a:p>
            <a:pPr marL="0" indent="0" algn="ctr">
              <a:buNone/>
            </a:pPr>
            <a:endParaRPr lang="es-MX" sz="2000" dirty="0"/>
          </a:p>
          <a:p>
            <a:pPr marL="0" indent="0" algn="ctr">
              <a:buNone/>
            </a:pPr>
            <a:endParaRPr lang="en-US" sz="2000" dirty="0"/>
          </a:p>
        </p:txBody>
      </p:sp>
      <p:sp>
        <p:nvSpPr>
          <p:cNvPr id="2" name="Marcador de fecha 1"/>
          <p:cNvSpPr>
            <a:spLocks noGrp="1"/>
          </p:cNvSpPr>
          <p:nvPr>
            <p:ph type="dt" sz="half" idx="10"/>
          </p:nvPr>
        </p:nvSpPr>
        <p:spPr/>
        <p:txBody>
          <a:bodyPr/>
          <a:lstStyle/>
          <a:p>
            <a:r>
              <a:rPr lang="es-CO" dirty="0"/>
              <a:t>Julio 2022</a:t>
            </a:r>
          </a:p>
        </p:txBody>
      </p:sp>
      <p:sp>
        <p:nvSpPr>
          <p:cNvPr id="10" name="Rectángulo 9"/>
          <p:cNvSpPr/>
          <p:nvPr/>
        </p:nvSpPr>
        <p:spPr>
          <a:xfrm>
            <a:off x="0" y="2286000"/>
            <a:ext cx="228845" cy="1987062"/>
          </a:xfrm>
          <a:prstGeom prst="rec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ángulo 10"/>
          <p:cNvSpPr/>
          <p:nvPr/>
        </p:nvSpPr>
        <p:spPr>
          <a:xfrm>
            <a:off x="11966331" y="2286000"/>
            <a:ext cx="225669" cy="1987062"/>
          </a:xfrm>
          <a:prstGeom prst="rec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Tabla 4">
            <a:extLst>
              <a:ext uri="{FF2B5EF4-FFF2-40B4-BE49-F238E27FC236}">
                <a16:creationId xmlns:a16="http://schemas.microsoft.com/office/drawing/2014/main" id="{242239AE-39D9-1807-2FC0-747E3073C9BD}"/>
              </a:ext>
            </a:extLst>
          </p:cNvPr>
          <p:cNvGraphicFramePr>
            <a:graphicFrameLocks noGrp="1"/>
          </p:cNvGraphicFramePr>
          <p:nvPr>
            <p:extLst>
              <p:ext uri="{D42A27DB-BD31-4B8C-83A1-F6EECF244321}">
                <p14:modId xmlns:p14="http://schemas.microsoft.com/office/powerpoint/2010/main" val="4020406788"/>
              </p:ext>
            </p:extLst>
          </p:nvPr>
        </p:nvGraphicFramePr>
        <p:xfrm>
          <a:off x="1869897" y="1825625"/>
          <a:ext cx="9596060" cy="7961376"/>
        </p:xfrm>
        <a:graphic>
          <a:graphicData uri="http://schemas.openxmlformats.org/drawingml/2006/table">
            <a:tbl>
              <a:tblPr firstRow="1" firstCol="1" bandRow="1">
                <a:tableStyleId>{5C22544A-7EE6-4342-B048-85BDC9FD1C3A}</a:tableStyleId>
              </a:tblPr>
              <a:tblGrid>
                <a:gridCol w="934681">
                  <a:extLst>
                    <a:ext uri="{9D8B030D-6E8A-4147-A177-3AD203B41FA5}">
                      <a16:colId xmlns:a16="http://schemas.microsoft.com/office/drawing/2014/main" val="2751245642"/>
                    </a:ext>
                  </a:extLst>
                </a:gridCol>
                <a:gridCol w="1947252">
                  <a:extLst>
                    <a:ext uri="{9D8B030D-6E8A-4147-A177-3AD203B41FA5}">
                      <a16:colId xmlns:a16="http://schemas.microsoft.com/office/drawing/2014/main" val="2926899639"/>
                    </a:ext>
                  </a:extLst>
                </a:gridCol>
                <a:gridCol w="1557803">
                  <a:extLst>
                    <a:ext uri="{9D8B030D-6E8A-4147-A177-3AD203B41FA5}">
                      <a16:colId xmlns:a16="http://schemas.microsoft.com/office/drawing/2014/main" val="2170020560"/>
                    </a:ext>
                  </a:extLst>
                </a:gridCol>
                <a:gridCol w="934681">
                  <a:extLst>
                    <a:ext uri="{9D8B030D-6E8A-4147-A177-3AD203B41FA5}">
                      <a16:colId xmlns:a16="http://schemas.microsoft.com/office/drawing/2014/main" val="3403472941"/>
                    </a:ext>
                  </a:extLst>
                </a:gridCol>
                <a:gridCol w="934681">
                  <a:extLst>
                    <a:ext uri="{9D8B030D-6E8A-4147-A177-3AD203B41FA5}">
                      <a16:colId xmlns:a16="http://schemas.microsoft.com/office/drawing/2014/main" val="2959252955"/>
                    </a:ext>
                  </a:extLst>
                </a:gridCol>
                <a:gridCol w="934681">
                  <a:extLst>
                    <a:ext uri="{9D8B030D-6E8A-4147-A177-3AD203B41FA5}">
                      <a16:colId xmlns:a16="http://schemas.microsoft.com/office/drawing/2014/main" val="1220564794"/>
                    </a:ext>
                  </a:extLst>
                </a:gridCol>
                <a:gridCol w="1417600">
                  <a:extLst>
                    <a:ext uri="{9D8B030D-6E8A-4147-A177-3AD203B41FA5}">
                      <a16:colId xmlns:a16="http://schemas.microsoft.com/office/drawing/2014/main" val="3274804862"/>
                    </a:ext>
                  </a:extLst>
                </a:gridCol>
                <a:gridCol w="934681">
                  <a:extLst>
                    <a:ext uri="{9D8B030D-6E8A-4147-A177-3AD203B41FA5}">
                      <a16:colId xmlns:a16="http://schemas.microsoft.com/office/drawing/2014/main" val="3069610335"/>
                    </a:ext>
                  </a:extLst>
                </a:gridCol>
              </a:tblGrid>
              <a:tr h="1273408">
                <a:tc>
                  <a:txBody>
                    <a:bodyPr/>
                    <a:lstStyle/>
                    <a:p>
                      <a:pPr algn="ctr">
                        <a:lnSpc>
                          <a:spcPct val="107000"/>
                        </a:lnSpc>
                        <a:spcAft>
                          <a:spcPts val="800"/>
                        </a:spcAft>
                      </a:pPr>
                      <a:r>
                        <a:rPr lang="es-CO" sz="1000" dirty="0">
                          <a:effectLst/>
                        </a:rPr>
                        <a:t>2</a:t>
                      </a:r>
                      <a:endParaRPr lang="es-CO"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22901" marR="22901" marT="0" marB="0" anchor="ctr"/>
                </a:tc>
                <a:tc>
                  <a:txBody>
                    <a:bodyPr/>
                    <a:lstStyle/>
                    <a:p>
                      <a:pPr algn="just">
                        <a:lnSpc>
                          <a:spcPct val="107000"/>
                        </a:lnSpc>
                        <a:spcAft>
                          <a:spcPts val="800"/>
                        </a:spcAft>
                      </a:pPr>
                      <a:r>
                        <a:rPr lang="es-CO" sz="1000" dirty="0" err="1">
                          <a:effectLst/>
                        </a:rPr>
                        <a:t>Inadeacuada</a:t>
                      </a:r>
                      <a:r>
                        <a:rPr lang="es-CO" sz="1000" dirty="0">
                          <a:effectLst/>
                        </a:rPr>
                        <a:t> Supervisión del Contrato de Prestación de Servicios. Se exige el cumplimiento de los tres elementos constitutivos de una relación laboral a las personas vinculadas a la entidad por medio de contrato de prestación de servicios, se deja   evidencia</a:t>
                      </a:r>
                      <a:endParaRPr lang="es-CO"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22901" marR="22901" marT="0" marB="0" anchor="ctr"/>
                </a:tc>
                <a:tc>
                  <a:txBody>
                    <a:bodyPr/>
                    <a:lstStyle/>
                    <a:p>
                      <a:pPr algn="just">
                        <a:lnSpc>
                          <a:spcPct val="107000"/>
                        </a:lnSpc>
                        <a:spcAft>
                          <a:spcPts val="800"/>
                        </a:spcAft>
                      </a:pPr>
                      <a:r>
                        <a:rPr lang="es-CO" sz="1000">
                          <a:effectLst/>
                        </a:rPr>
                        <a:t>Instruir a los supervisores de los contratos sobre los elementos que configuran el contrato realidad y nuevas líneas jurisprudenciales frente al tema.</a:t>
                      </a:r>
                      <a:br>
                        <a:rPr lang="es-CO" sz="1000">
                          <a:effectLst/>
                        </a:rPr>
                      </a:br>
                      <a:br>
                        <a:rPr lang="es-CO" sz="1000">
                          <a:effectLst/>
                        </a:rPr>
                      </a:br>
                      <a:br>
                        <a:rPr lang="es-CO" sz="1000">
                          <a:effectLst/>
                        </a:rPr>
                      </a:br>
                      <a:r>
                        <a:rPr lang="es-CO" sz="1000">
                          <a:effectLst/>
                        </a:rPr>
                        <a:t>Realizar análisis de riesgo previo a contratar a los a personas naturales en modalidad de prestación de servicios ( evitar conitnuidad de contratos con equivalencia de objetos y obigaciones contractuales)</a:t>
                      </a:r>
                      <a:endParaRPr lang="es-CO" sz="1000">
                        <a:effectLst/>
                        <a:latin typeface="Calibri" panose="020F0502020204030204" pitchFamily="34" charset="0"/>
                        <a:ea typeface="Calibri" panose="020F0502020204030204" pitchFamily="34" charset="0"/>
                        <a:cs typeface="Times New Roman" panose="02020603050405020304" pitchFamily="18" charset="0"/>
                      </a:endParaRPr>
                    </a:p>
                  </a:txBody>
                  <a:tcPr marL="22901" marR="22901" marT="0" marB="0" anchor="ctr"/>
                </a:tc>
                <a:tc>
                  <a:txBody>
                    <a:bodyPr/>
                    <a:lstStyle/>
                    <a:p>
                      <a:pPr algn="just">
                        <a:lnSpc>
                          <a:spcPct val="107000"/>
                        </a:lnSpc>
                        <a:spcAft>
                          <a:spcPts val="800"/>
                        </a:spcAft>
                      </a:pPr>
                      <a:r>
                        <a:rPr lang="es-CO" sz="1000">
                          <a:effectLst/>
                        </a:rPr>
                        <a:t>Capacitación</a:t>
                      </a:r>
                      <a:br>
                        <a:rPr lang="es-CO" sz="1000">
                          <a:effectLst/>
                        </a:rPr>
                      </a:br>
                      <a:br>
                        <a:rPr lang="es-CO" sz="1000">
                          <a:effectLst/>
                        </a:rPr>
                      </a:br>
                      <a:br>
                        <a:rPr lang="es-CO" sz="1000">
                          <a:effectLst/>
                        </a:rPr>
                      </a:br>
                      <a:br>
                        <a:rPr lang="es-CO" sz="1000">
                          <a:effectLst/>
                        </a:rPr>
                      </a:br>
                      <a:br>
                        <a:rPr lang="es-CO" sz="1000">
                          <a:effectLst/>
                        </a:rPr>
                      </a:br>
                      <a:br>
                        <a:rPr lang="es-CO" sz="1000">
                          <a:effectLst/>
                        </a:rPr>
                      </a:br>
                      <a:br>
                        <a:rPr lang="es-CO" sz="1000">
                          <a:effectLst/>
                        </a:rPr>
                      </a:br>
                      <a:br>
                        <a:rPr lang="es-CO" sz="1000">
                          <a:effectLst/>
                        </a:rPr>
                      </a:br>
                      <a:br>
                        <a:rPr lang="es-CO" sz="1000">
                          <a:effectLst/>
                        </a:rPr>
                      </a:br>
                      <a:br>
                        <a:rPr lang="es-CO" sz="1000">
                          <a:effectLst/>
                        </a:rPr>
                      </a:br>
                      <a:br>
                        <a:rPr lang="es-CO" sz="1000">
                          <a:effectLst/>
                        </a:rPr>
                      </a:br>
                      <a:r>
                        <a:rPr lang="es-CO" sz="1000">
                          <a:effectLst/>
                        </a:rPr>
                        <a:t>Estudios y documentos previos</a:t>
                      </a:r>
                      <a:endParaRPr lang="es-CO" sz="1000">
                        <a:effectLst/>
                        <a:latin typeface="Calibri" panose="020F0502020204030204" pitchFamily="34" charset="0"/>
                        <a:ea typeface="Calibri" panose="020F0502020204030204" pitchFamily="34" charset="0"/>
                        <a:cs typeface="Times New Roman" panose="02020603050405020304" pitchFamily="18" charset="0"/>
                      </a:endParaRPr>
                    </a:p>
                  </a:txBody>
                  <a:tcPr marL="22901" marR="22901" marT="0" marB="0" anchor="ctr"/>
                </a:tc>
                <a:tc>
                  <a:txBody>
                    <a:bodyPr/>
                    <a:lstStyle/>
                    <a:p>
                      <a:pPr algn="just">
                        <a:lnSpc>
                          <a:spcPct val="107000"/>
                        </a:lnSpc>
                        <a:spcAft>
                          <a:spcPts val="800"/>
                        </a:spcAft>
                      </a:pPr>
                      <a:r>
                        <a:rPr lang="es-CO" sz="1000" dirty="0">
                          <a:effectLst/>
                        </a:rPr>
                        <a:t>1 vez por año antes del 31 de diciembre de 2023</a:t>
                      </a:r>
                      <a:br>
                        <a:rPr lang="es-CO" sz="1000" dirty="0">
                          <a:effectLst/>
                        </a:rPr>
                      </a:br>
                      <a:br>
                        <a:rPr lang="es-CO" sz="1000" dirty="0">
                          <a:effectLst/>
                        </a:rPr>
                      </a:br>
                      <a:br>
                        <a:rPr lang="es-CO" sz="1000" dirty="0">
                          <a:effectLst/>
                        </a:rPr>
                      </a:br>
                      <a:br>
                        <a:rPr lang="es-CO" sz="1000" dirty="0">
                          <a:effectLst/>
                        </a:rPr>
                      </a:br>
                      <a:br>
                        <a:rPr lang="es-CO" sz="1000" dirty="0">
                          <a:effectLst/>
                        </a:rPr>
                      </a:br>
                      <a:br>
                        <a:rPr lang="es-CO" sz="1000" dirty="0">
                          <a:effectLst/>
                        </a:rPr>
                      </a:br>
                      <a:br>
                        <a:rPr lang="es-CO" sz="1000" dirty="0">
                          <a:effectLst/>
                        </a:rPr>
                      </a:br>
                      <a:br>
                        <a:rPr lang="es-CO" sz="1000" dirty="0">
                          <a:effectLst/>
                        </a:rPr>
                      </a:br>
                      <a:br>
                        <a:rPr lang="es-CO" sz="1000" dirty="0">
                          <a:effectLst/>
                        </a:rPr>
                      </a:br>
                      <a:br>
                        <a:rPr lang="es-CO" sz="1000" dirty="0">
                          <a:effectLst/>
                        </a:rPr>
                      </a:br>
                      <a:br>
                        <a:rPr lang="es-CO" sz="1000" dirty="0">
                          <a:effectLst/>
                        </a:rPr>
                      </a:br>
                      <a:r>
                        <a:rPr lang="es-CO" sz="1000" dirty="0">
                          <a:effectLst/>
                        </a:rPr>
                        <a:t>cada vez que se celebre un contrato</a:t>
                      </a:r>
                      <a:endParaRPr lang="es-CO"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22901" marR="22901" marT="0" marB="0" anchor="ctr"/>
                </a:tc>
                <a:tc>
                  <a:txBody>
                    <a:bodyPr/>
                    <a:lstStyle/>
                    <a:p>
                      <a:pPr algn="just">
                        <a:lnSpc>
                          <a:spcPct val="107000"/>
                        </a:lnSpc>
                        <a:spcAft>
                          <a:spcPts val="800"/>
                        </a:spcAft>
                      </a:pPr>
                      <a:r>
                        <a:rPr lang="es-CO" sz="1000">
                          <a:effectLst/>
                        </a:rPr>
                        <a:t>Secretario General</a:t>
                      </a:r>
                      <a:endParaRPr lang="es-CO" sz="1000">
                        <a:effectLst/>
                        <a:latin typeface="Calibri" panose="020F0502020204030204" pitchFamily="34" charset="0"/>
                        <a:ea typeface="Calibri" panose="020F0502020204030204" pitchFamily="34" charset="0"/>
                        <a:cs typeface="Times New Roman" panose="02020603050405020304" pitchFamily="18" charset="0"/>
                      </a:endParaRPr>
                    </a:p>
                  </a:txBody>
                  <a:tcPr marL="22901" marR="22901" marT="0" marB="0" anchor="ctr"/>
                </a:tc>
                <a:tc>
                  <a:txBody>
                    <a:bodyPr/>
                    <a:lstStyle/>
                    <a:p>
                      <a:pPr algn="just">
                        <a:lnSpc>
                          <a:spcPct val="107000"/>
                        </a:lnSpc>
                        <a:spcAft>
                          <a:spcPts val="800"/>
                        </a:spcAft>
                      </a:pPr>
                      <a:r>
                        <a:rPr lang="es-CO" sz="1000">
                          <a:effectLst/>
                        </a:rPr>
                        <a:t>1. conferencista que puede ser un trabajador de la Lotería o un Contratista</a:t>
                      </a:r>
                      <a:br>
                        <a:rPr lang="es-CO" sz="1000">
                          <a:effectLst/>
                        </a:rPr>
                      </a:br>
                      <a:br>
                        <a:rPr lang="es-CO" sz="1000">
                          <a:effectLst/>
                        </a:rPr>
                      </a:br>
                      <a:br>
                        <a:rPr lang="es-CO" sz="1000">
                          <a:effectLst/>
                        </a:rPr>
                      </a:br>
                      <a:br>
                        <a:rPr lang="es-CO" sz="1000">
                          <a:effectLst/>
                        </a:rPr>
                      </a:br>
                      <a:br>
                        <a:rPr lang="es-CO" sz="1000">
                          <a:effectLst/>
                        </a:rPr>
                      </a:br>
                      <a:r>
                        <a:rPr lang="es-CO" sz="1000">
                          <a:effectLst/>
                        </a:rPr>
                        <a:t>2.Recurso Humano del área de apoyo encargada de llevar acabo los procesos contractuales</a:t>
                      </a:r>
                      <a:endParaRPr lang="es-CO" sz="1000">
                        <a:effectLst/>
                        <a:latin typeface="Calibri" panose="020F0502020204030204" pitchFamily="34" charset="0"/>
                        <a:ea typeface="Calibri" panose="020F0502020204030204" pitchFamily="34" charset="0"/>
                        <a:cs typeface="Times New Roman" panose="02020603050405020304" pitchFamily="18" charset="0"/>
                      </a:endParaRPr>
                    </a:p>
                  </a:txBody>
                  <a:tcPr marL="22901" marR="22901" marT="0" marB="0" anchor="ctr"/>
                </a:tc>
                <a:tc>
                  <a:txBody>
                    <a:bodyPr/>
                    <a:lstStyle/>
                    <a:p>
                      <a:pPr algn="just">
                        <a:lnSpc>
                          <a:spcPct val="107000"/>
                        </a:lnSpc>
                        <a:spcAft>
                          <a:spcPts val="800"/>
                        </a:spcAft>
                      </a:pPr>
                      <a:r>
                        <a:rPr lang="es-CO" sz="1000">
                          <a:effectLst/>
                        </a:rPr>
                        <a:t>Circular  Interna citando o delegando </a:t>
                      </a:r>
                      <a:endParaRPr lang="es-CO" sz="1000">
                        <a:effectLst/>
                        <a:latin typeface="Calibri" panose="020F0502020204030204" pitchFamily="34" charset="0"/>
                        <a:ea typeface="Calibri" panose="020F0502020204030204" pitchFamily="34" charset="0"/>
                        <a:cs typeface="Times New Roman" panose="02020603050405020304" pitchFamily="18" charset="0"/>
                      </a:endParaRPr>
                    </a:p>
                  </a:txBody>
                  <a:tcPr marL="22901" marR="22901" marT="0" marB="0" anchor="ctr"/>
                </a:tc>
                <a:extLst>
                  <a:ext uri="{0D108BD9-81ED-4DB2-BD59-A6C34878D82A}">
                    <a16:rowId xmlns:a16="http://schemas.microsoft.com/office/drawing/2014/main" val="485479599"/>
                  </a:ext>
                </a:extLst>
              </a:tr>
              <a:tr h="1432310">
                <a:tc>
                  <a:txBody>
                    <a:bodyPr/>
                    <a:lstStyle/>
                    <a:p>
                      <a:pPr algn="ctr">
                        <a:lnSpc>
                          <a:spcPct val="107000"/>
                        </a:lnSpc>
                        <a:spcAft>
                          <a:spcPts val="800"/>
                        </a:spcAft>
                      </a:pPr>
                      <a:r>
                        <a:rPr lang="es-CO" sz="1000">
                          <a:effectLst/>
                        </a:rPr>
                        <a:t>3</a:t>
                      </a:r>
                      <a:endParaRPr lang="es-CO" sz="1000">
                        <a:effectLst/>
                        <a:latin typeface="Calibri" panose="020F0502020204030204" pitchFamily="34" charset="0"/>
                        <a:ea typeface="Calibri" panose="020F0502020204030204" pitchFamily="34" charset="0"/>
                        <a:cs typeface="Times New Roman" panose="02020603050405020304" pitchFamily="18" charset="0"/>
                      </a:endParaRPr>
                    </a:p>
                  </a:txBody>
                  <a:tcPr marL="22901" marR="22901" marT="0" marB="0" anchor="ctr"/>
                </a:tc>
                <a:tc>
                  <a:txBody>
                    <a:bodyPr/>
                    <a:lstStyle/>
                    <a:p>
                      <a:pPr algn="just">
                        <a:lnSpc>
                          <a:spcPct val="107000"/>
                        </a:lnSpc>
                        <a:spcAft>
                          <a:spcPts val="800"/>
                        </a:spcAft>
                      </a:pPr>
                      <a:r>
                        <a:rPr lang="es-CO" sz="1000" dirty="0">
                          <a:effectLst/>
                        </a:rPr>
                        <a:t>Falta de Actualización normativa de los funcionarios de la Lotería.</a:t>
                      </a:r>
                      <a:endParaRPr lang="es-CO"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22901" marR="22901" marT="0" marB="0" anchor="ctr"/>
                </a:tc>
                <a:tc>
                  <a:txBody>
                    <a:bodyPr/>
                    <a:lstStyle/>
                    <a:p>
                      <a:pPr algn="just">
                        <a:lnSpc>
                          <a:spcPct val="107000"/>
                        </a:lnSpc>
                        <a:spcAft>
                          <a:spcPts val="800"/>
                        </a:spcAft>
                      </a:pPr>
                      <a:r>
                        <a:rPr lang="es-CO" sz="1000" dirty="0">
                          <a:effectLst/>
                        </a:rPr>
                        <a:t>1,Capacitar a los</a:t>
                      </a:r>
                      <a:br>
                        <a:rPr lang="es-CO" sz="1000" dirty="0">
                          <a:effectLst/>
                        </a:rPr>
                      </a:br>
                      <a:r>
                        <a:rPr lang="es-CO" sz="1000" dirty="0">
                          <a:effectLst/>
                        </a:rPr>
                        <a:t>servidores públicos de los cambios normativos</a:t>
                      </a:r>
                      <a:br>
                        <a:rPr lang="es-CO" sz="1000" dirty="0">
                          <a:effectLst/>
                        </a:rPr>
                      </a:br>
                      <a:r>
                        <a:rPr lang="es-CO" sz="1000" dirty="0">
                          <a:effectLst/>
                        </a:rPr>
                        <a:t>2. Control de legalidad por parte de la Secretaria General apoyado en un profesional especialista en el tema </a:t>
                      </a:r>
                      <a:endParaRPr lang="es-CO"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22901" marR="22901" marT="0" marB="0" anchor="ctr"/>
                </a:tc>
                <a:tc>
                  <a:txBody>
                    <a:bodyPr/>
                    <a:lstStyle/>
                    <a:p>
                      <a:pPr algn="just">
                        <a:lnSpc>
                          <a:spcPct val="107000"/>
                        </a:lnSpc>
                        <a:spcAft>
                          <a:spcPts val="800"/>
                        </a:spcAft>
                      </a:pPr>
                      <a:r>
                        <a:rPr lang="es-CO" sz="1000">
                          <a:effectLst/>
                        </a:rPr>
                        <a:t>1. capacitación </a:t>
                      </a:r>
                      <a:br>
                        <a:rPr lang="es-CO" sz="1000">
                          <a:effectLst/>
                        </a:rPr>
                      </a:br>
                      <a:r>
                        <a:rPr lang="es-CO" sz="1000">
                          <a:effectLst/>
                        </a:rPr>
                        <a:t>2, Control de legalidad por parte de la Secretaria General apoyado en un profesional especialista en el tema </a:t>
                      </a:r>
                      <a:endParaRPr lang="es-CO" sz="1000">
                        <a:effectLst/>
                        <a:latin typeface="Calibri" panose="020F0502020204030204" pitchFamily="34" charset="0"/>
                        <a:ea typeface="Calibri" panose="020F0502020204030204" pitchFamily="34" charset="0"/>
                        <a:cs typeface="Times New Roman" panose="02020603050405020304" pitchFamily="18" charset="0"/>
                      </a:endParaRPr>
                    </a:p>
                  </a:txBody>
                  <a:tcPr marL="22901" marR="22901" marT="0" marB="0" anchor="ctr"/>
                </a:tc>
                <a:tc>
                  <a:txBody>
                    <a:bodyPr/>
                    <a:lstStyle/>
                    <a:p>
                      <a:pPr algn="just">
                        <a:lnSpc>
                          <a:spcPct val="107000"/>
                        </a:lnSpc>
                        <a:spcAft>
                          <a:spcPts val="1200"/>
                        </a:spcAft>
                      </a:pPr>
                      <a:r>
                        <a:rPr lang="es-CO" sz="1000" dirty="0">
                          <a:effectLst/>
                        </a:rPr>
                        <a:t>1.  Anual Una al año antes del 31 de diciembre de 2023</a:t>
                      </a:r>
                      <a:br>
                        <a:rPr lang="es-CO" sz="1000" dirty="0">
                          <a:effectLst/>
                        </a:rPr>
                      </a:br>
                      <a:br>
                        <a:rPr lang="es-CO" sz="1000" dirty="0">
                          <a:effectLst/>
                        </a:rPr>
                      </a:br>
                      <a:br>
                        <a:rPr lang="es-CO" sz="1000" dirty="0">
                          <a:effectLst/>
                        </a:rPr>
                      </a:br>
                      <a:br>
                        <a:rPr lang="es-CO" sz="1000" dirty="0">
                          <a:effectLst/>
                        </a:rPr>
                      </a:br>
                      <a:br>
                        <a:rPr lang="es-CO" sz="1000" dirty="0">
                          <a:effectLst/>
                        </a:rPr>
                      </a:br>
                      <a:br>
                        <a:rPr lang="es-CO" sz="1000" dirty="0">
                          <a:effectLst/>
                        </a:rPr>
                      </a:br>
                      <a:r>
                        <a:rPr lang="es-CO" sz="1000" dirty="0">
                          <a:effectLst/>
                        </a:rPr>
                        <a:t>2, Control de legalidad a las actuaciones relacionadas con proceso administrativo sancionatorio </a:t>
                      </a:r>
                      <a:br>
                        <a:rPr lang="es-CO" sz="1000" dirty="0">
                          <a:effectLst/>
                        </a:rPr>
                      </a:br>
                      <a:br>
                        <a:rPr lang="es-CO" sz="1000" dirty="0">
                          <a:effectLst/>
                        </a:rPr>
                      </a:br>
                      <a:br>
                        <a:rPr lang="es-CO" sz="1000" dirty="0">
                          <a:effectLst/>
                        </a:rPr>
                      </a:br>
                      <a:br>
                        <a:rPr lang="es-CO" sz="1000" dirty="0">
                          <a:effectLst/>
                        </a:rPr>
                      </a:br>
                      <a:endParaRPr lang="es-CO"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22901" marR="22901" marT="0" marB="0" anchor="ctr"/>
                </a:tc>
                <a:tc>
                  <a:txBody>
                    <a:bodyPr/>
                    <a:lstStyle/>
                    <a:p>
                      <a:pPr algn="just">
                        <a:lnSpc>
                          <a:spcPct val="107000"/>
                        </a:lnSpc>
                        <a:spcAft>
                          <a:spcPts val="800"/>
                        </a:spcAft>
                      </a:pPr>
                      <a:r>
                        <a:rPr lang="es-CO" sz="1000">
                          <a:effectLst/>
                        </a:rPr>
                        <a:t>Secretaría General</a:t>
                      </a:r>
                      <a:br>
                        <a:rPr lang="es-CO" sz="1000">
                          <a:effectLst/>
                        </a:rPr>
                      </a:br>
                      <a:r>
                        <a:rPr lang="es-CO" sz="1000">
                          <a:effectLst/>
                        </a:rPr>
                        <a:t>Unidad de  Apuestas</a:t>
                      </a:r>
                      <a:endParaRPr lang="es-CO" sz="1000">
                        <a:effectLst/>
                        <a:latin typeface="Calibri" panose="020F0502020204030204" pitchFamily="34" charset="0"/>
                        <a:ea typeface="Calibri" panose="020F0502020204030204" pitchFamily="34" charset="0"/>
                        <a:cs typeface="Times New Roman" panose="02020603050405020304" pitchFamily="18" charset="0"/>
                      </a:endParaRPr>
                    </a:p>
                  </a:txBody>
                  <a:tcPr marL="22901" marR="22901" marT="0" marB="0" anchor="ctr"/>
                </a:tc>
                <a:tc>
                  <a:txBody>
                    <a:bodyPr/>
                    <a:lstStyle/>
                    <a:p>
                      <a:pPr algn="just">
                        <a:lnSpc>
                          <a:spcPct val="107000"/>
                        </a:lnSpc>
                        <a:spcAft>
                          <a:spcPts val="1200"/>
                        </a:spcAft>
                      </a:pPr>
                      <a:r>
                        <a:rPr lang="es-CO" sz="1000">
                          <a:effectLst/>
                        </a:rPr>
                        <a:t>1. conferencista que puede ser un trabajador de la Lotería o un Contratista.2, Especialista en el tema puede ser por experiencia o por estudios </a:t>
                      </a:r>
                      <a:endParaRPr lang="es-CO" sz="1000">
                        <a:effectLst/>
                        <a:latin typeface="Calibri" panose="020F0502020204030204" pitchFamily="34" charset="0"/>
                        <a:ea typeface="Calibri" panose="020F0502020204030204" pitchFamily="34" charset="0"/>
                        <a:cs typeface="Times New Roman" panose="02020603050405020304" pitchFamily="18" charset="0"/>
                      </a:endParaRPr>
                    </a:p>
                  </a:txBody>
                  <a:tcPr marL="22901" marR="22901" marT="0" marB="0" anchor="ctr"/>
                </a:tc>
                <a:tc>
                  <a:txBody>
                    <a:bodyPr/>
                    <a:lstStyle/>
                    <a:p>
                      <a:pPr algn="just">
                        <a:lnSpc>
                          <a:spcPct val="107000"/>
                        </a:lnSpc>
                        <a:spcAft>
                          <a:spcPts val="800"/>
                        </a:spcAft>
                      </a:pPr>
                      <a:r>
                        <a:rPr lang="es-CO" sz="1000">
                          <a:effectLst/>
                        </a:rPr>
                        <a:t>Correo electrónico.</a:t>
                      </a:r>
                      <a:endParaRPr lang="es-CO" sz="1000">
                        <a:effectLst/>
                        <a:latin typeface="Calibri" panose="020F0502020204030204" pitchFamily="34" charset="0"/>
                        <a:ea typeface="Calibri" panose="020F0502020204030204" pitchFamily="34" charset="0"/>
                        <a:cs typeface="Times New Roman" panose="02020603050405020304" pitchFamily="18" charset="0"/>
                      </a:endParaRPr>
                    </a:p>
                  </a:txBody>
                  <a:tcPr marL="22901" marR="22901" marT="0" marB="0" anchor="ctr"/>
                </a:tc>
                <a:extLst>
                  <a:ext uri="{0D108BD9-81ED-4DB2-BD59-A6C34878D82A}">
                    <a16:rowId xmlns:a16="http://schemas.microsoft.com/office/drawing/2014/main" val="1125005423"/>
                  </a:ext>
                </a:extLst>
              </a:tr>
              <a:tr h="804816">
                <a:tc>
                  <a:txBody>
                    <a:bodyPr/>
                    <a:lstStyle/>
                    <a:p>
                      <a:pPr algn="ctr">
                        <a:lnSpc>
                          <a:spcPct val="107000"/>
                        </a:lnSpc>
                        <a:spcAft>
                          <a:spcPts val="800"/>
                        </a:spcAft>
                      </a:pPr>
                      <a:r>
                        <a:rPr lang="es-CO" sz="1000">
                          <a:effectLst/>
                        </a:rPr>
                        <a:t>4</a:t>
                      </a:r>
                      <a:endParaRPr lang="es-CO" sz="1000">
                        <a:effectLst/>
                        <a:latin typeface="Calibri" panose="020F0502020204030204" pitchFamily="34" charset="0"/>
                        <a:ea typeface="Calibri" panose="020F0502020204030204" pitchFamily="34" charset="0"/>
                        <a:cs typeface="Times New Roman" panose="02020603050405020304" pitchFamily="18" charset="0"/>
                      </a:endParaRPr>
                    </a:p>
                  </a:txBody>
                  <a:tcPr marL="22901" marR="22901" marT="0" marB="0" anchor="ctr"/>
                </a:tc>
                <a:tc>
                  <a:txBody>
                    <a:bodyPr/>
                    <a:lstStyle/>
                    <a:p>
                      <a:pPr algn="just">
                        <a:lnSpc>
                          <a:spcPct val="107000"/>
                        </a:lnSpc>
                        <a:spcAft>
                          <a:spcPts val="800"/>
                        </a:spcAft>
                      </a:pPr>
                      <a:r>
                        <a:rPr lang="es-CO" sz="1000">
                          <a:effectLst/>
                        </a:rPr>
                        <a:t>Falta de Control en los sistemas y de los funcionarios para el reporte de información que se debe transmitir  a la Superindentendia de Salud.</a:t>
                      </a:r>
                      <a:endParaRPr lang="es-CO" sz="1000">
                        <a:effectLst/>
                        <a:latin typeface="Calibri" panose="020F0502020204030204" pitchFamily="34" charset="0"/>
                        <a:ea typeface="Calibri" panose="020F0502020204030204" pitchFamily="34" charset="0"/>
                        <a:cs typeface="Times New Roman" panose="02020603050405020304" pitchFamily="18" charset="0"/>
                      </a:endParaRPr>
                    </a:p>
                  </a:txBody>
                  <a:tcPr marL="22901" marR="22901" marT="0" marB="0" anchor="ctr"/>
                </a:tc>
                <a:tc>
                  <a:txBody>
                    <a:bodyPr/>
                    <a:lstStyle/>
                    <a:p>
                      <a:pPr algn="just">
                        <a:lnSpc>
                          <a:spcPct val="107000"/>
                        </a:lnSpc>
                        <a:spcAft>
                          <a:spcPts val="800"/>
                        </a:spcAft>
                      </a:pPr>
                      <a:r>
                        <a:rPr lang="es-CO" sz="1000" dirty="0">
                          <a:effectLst/>
                        </a:rPr>
                        <a:t>Revisar y de ser procedente Realizar modificación a los procedimientos. </a:t>
                      </a:r>
                      <a:endParaRPr lang="es-CO"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22901" marR="22901" marT="0" marB="0" anchor="ctr"/>
                </a:tc>
                <a:tc>
                  <a:txBody>
                    <a:bodyPr/>
                    <a:lstStyle/>
                    <a:p>
                      <a:pPr algn="just">
                        <a:lnSpc>
                          <a:spcPct val="107000"/>
                        </a:lnSpc>
                        <a:spcAft>
                          <a:spcPts val="800"/>
                        </a:spcAft>
                      </a:pPr>
                      <a:r>
                        <a:rPr lang="es-CO" sz="1000" dirty="0">
                          <a:effectLst/>
                        </a:rPr>
                        <a:t>Revisar y de ser procedente Realizar modificación a los procedimientos. </a:t>
                      </a:r>
                      <a:endParaRPr lang="es-CO"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22901" marR="22901" marT="0" marB="0" anchor="ctr"/>
                </a:tc>
                <a:tc>
                  <a:txBody>
                    <a:bodyPr/>
                    <a:lstStyle/>
                    <a:p>
                      <a:pPr algn="just">
                        <a:lnSpc>
                          <a:spcPct val="107000"/>
                        </a:lnSpc>
                        <a:spcAft>
                          <a:spcPts val="800"/>
                        </a:spcAft>
                      </a:pPr>
                      <a:r>
                        <a:rPr lang="es-CO" sz="1000" dirty="0">
                          <a:effectLst/>
                        </a:rPr>
                        <a:t>2023</a:t>
                      </a:r>
                      <a:endParaRPr lang="es-CO"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22901" marR="22901" marT="0" marB="0" anchor="ctr"/>
                </a:tc>
                <a:tc>
                  <a:txBody>
                    <a:bodyPr/>
                    <a:lstStyle/>
                    <a:p>
                      <a:pPr algn="just">
                        <a:lnSpc>
                          <a:spcPct val="107000"/>
                        </a:lnSpc>
                        <a:spcAft>
                          <a:spcPts val="800"/>
                        </a:spcAft>
                      </a:pPr>
                      <a:r>
                        <a:rPr lang="es-CO" sz="1000" dirty="0">
                          <a:effectLst/>
                        </a:rPr>
                        <a:t>Secretaría General Unidad Financiera y contable y sistemas</a:t>
                      </a:r>
                      <a:endParaRPr lang="es-CO"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22901" marR="22901" marT="0" marB="0" anchor="ctr"/>
                </a:tc>
                <a:tc>
                  <a:txBody>
                    <a:bodyPr/>
                    <a:lstStyle/>
                    <a:p>
                      <a:pPr algn="just">
                        <a:lnSpc>
                          <a:spcPct val="107000"/>
                        </a:lnSpc>
                        <a:spcAft>
                          <a:spcPts val="800"/>
                        </a:spcAft>
                      </a:pPr>
                      <a:r>
                        <a:rPr lang="es-CO" sz="1000" dirty="0">
                          <a:effectLst/>
                        </a:rPr>
                        <a:t>Recurso Humano de Secretaría General Unidad Financiera y Contable , sistemas</a:t>
                      </a:r>
                      <a:endParaRPr lang="es-CO"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22901" marR="22901" marT="0" marB="0" anchor="ctr"/>
                </a:tc>
                <a:tc>
                  <a:txBody>
                    <a:bodyPr/>
                    <a:lstStyle/>
                    <a:p>
                      <a:pPr algn="just">
                        <a:lnSpc>
                          <a:spcPct val="107000"/>
                        </a:lnSpc>
                        <a:spcAft>
                          <a:spcPts val="800"/>
                        </a:spcAft>
                      </a:pPr>
                      <a:r>
                        <a:rPr lang="es-CO" sz="1000">
                          <a:effectLst/>
                        </a:rPr>
                        <a:t>Correo electrónico. Intranet</a:t>
                      </a:r>
                      <a:endParaRPr lang="es-CO" sz="1000">
                        <a:effectLst/>
                        <a:latin typeface="Calibri" panose="020F0502020204030204" pitchFamily="34" charset="0"/>
                        <a:ea typeface="Calibri" panose="020F0502020204030204" pitchFamily="34" charset="0"/>
                        <a:cs typeface="Times New Roman" panose="02020603050405020304" pitchFamily="18" charset="0"/>
                      </a:endParaRPr>
                    </a:p>
                  </a:txBody>
                  <a:tcPr marL="22901" marR="22901" marT="0" marB="0" anchor="ctr"/>
                </a:tc>
                <a:extLst>
                  <a:ext uri="{0D108BD9-81ED-4DB2-BD59-A6C34878D82A}">
                    <a16:rowId xmlns:a16="http://schemas.microsoft.com/office/drawing/2014/main" val="2575182876"/>
                  </a:ext>
                </a:extLst>
              </a:tr>
              <a:tr h="840803">
                <a:tc>
                  <a:txBody>
                    <a:bodyPr/>
                    <a:lstStyle/>
                    <a:p>
                      <a:pPr algn="ctr">
                        <a:lnSpc>
                          <a:spcPct val="107000"/>
                        </a:lnSpc>
                        <a:spcAft>
                          <a:spcPts val="800"/>
                        </a:spcAft>
                      </a:pPr>
                      <a:r>
                        <a:rPr lang="es-CO" sz="1000">
                          <a:effectLst/>
                        </a:rPr>
                        <a:t>5</a:t>
                      </a:r>
                      <a:endParaRPr lang="es-CO" sz="1000">
                        <a:effectLst/>
                        <a:latin typeface="Calibri" panose="020F0502020204030204" pitchFamily="34" charset="0"/>
                        <a:ea typeface="Calibri" panose="020F0502020204030204" pitchFamily="34" charset="0"/>
                        <a:cs typeface="Times New Roman" panose="02020603050405020304" pitchFamily="18" charset="0"/>
                      </a:endParaRPr>
                    </a:p>
                  </a:txBody>
                  <a:tcPr marL="22901" marR="22901" marT="0" marB="0" anchor="ctr"/>
                </a:tc>
                <a:tc>
                  <a:txBody>
                    <a:bodyPr/>
                    <a:lstStyle/>
                    <a:p>
                      <a:pPr algn="just">
                        <a:lnSpc>
                          <a:spcPct val="107000"/>
                        </a:lnSpc>
                        <a:spcAft>
                          <a:spcPts val="800"/>
                        </a:spcAft>
                      </a:pPr>
                      <a:r>
                        <a:rPr lang="es-CO" sz="1000">
                          <a:effectLst/>
                        </a:rPr>
                        <a:t>Falta de análisis de las normas vigentes que regulan el juego de apuestas permanentes o chance.</a:t>
                      </a:r>
                      <a:endParaRPr lang="es-CO" sz="1000">
                        <a:effectLst/>
                        <a:latin typeface="Calibri" panose="020F0502020204030204" pitchFamily="34" charset="0"/>
                        <a:ea typeface="Calibri" panose="020F0502020204030204" pitchFamily="34" charset="0"/>
                        <a:cs typeface="Times New Roman" panose="02020603050405020304" pitchFamily="18" charset="0"/>
                      </a:endParaRPr>
                    </a:p>
                  </a:txBody>
                  <a:tcPr marL="22901" marR="22901" marT="0" marB="0" anchor="ctr"/>
                </a:tc>
                <a:tc>
                  <a:txBody>
                    <a:bodyPr/>
                    <a:lstStyle/>
                    <a:p>
                      <a:pPr algn="just">
                        <a:lnSpc>
                          <a:spcPct val="107000"/>
                        </a:lnSpc>
                        <a:spcAft>
                          <a:spcPts val="800"/>
                        </a:spcAft>
                      </a:pPr>
                      <a:r>
                        <a:rPr lang="es-CO" sz="1000">
                          <a:effectLst/>
                        </a:rPr>
                        <a:t>Revisar y de ser procedente Realizar modificación a los procedimientos. </a:t>
                      </a:r>
                      <a:endParaRPr lang="es-CO" sz="1000">
                        <a:effectLst/>
                        <a:latin typeface="Calibri" panose="020F0502020204030204" pitchFamily="34" charset="0"/>
                        <a:ea typeface="Calibri" panose="020F0502020204030204" pitchFamily="34" charset="0"/>
                        <a:cs typeface="Times New Roman" panose="02020603050405020304" pitchFamily="18" charset="0"/>
                      </a:endParaRPr>
                    </a:p>
                  </a:txBody>
                  <a:tcPr marL="22901" marR="22901" marT="0" marB="0" anchor="ctr"/>
                </a:tc>
                <a:tc>
                  <a:txBody>
                    <a:bodyPr/>
                    <a:lstStyle/>
                    <a:p>
                      <a:pPr algn="just">
                        <a:lnSpc>
                          <a:spcPct val="107000"/>
                        </a:lnSpc>
                        <a:spcAft>
                          <a:spcPts val="800"/>
                        </a:spcAft>
                      </a:pPr>
                      <a:r>
                        <a:rPr lang="es-CO" sz="1000" dirty="0">
                          <a:effectLst/>
                        </a:rPr>
                        <a:t>Revisar y de ser procedente Realizar modificación a los procedimientos. </a:t>
                      </a:r>
                      <a:endParaRPr lang="es-CO"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22901" marR="22901" marT="0" marB="0" anchor="ctr"/>
                </a:tc>
                <a:tc>
                  <a:txBody>
                    <a:bodyPr/>
                    <a:lstStyle/>
                    <a:p>
                      <a:pPr algn="just">
                        <a:lnSpc>
                          <a:spcPct val="107000"/>
                        </a:lnSpc>
                        <a:spcAft>
                          <a:spcPts val="800"/>
                        </a:spcAft>
                      </a:pPr>
                      <a:r>
                        <a:rPr lang="es-CO" sz="1000" dirty="0">
                          <a:effectLst/>
                        </a:rPr>
                        <a:t>Segundo semestre del año 2022</a:t>
                      </a:r>
                      <a:endParaRPr lang="es-CO"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22901" marR="22901" marT="0" marB="0" anchor="ctr"/>
                </a:tc>
                <a:tc>
                  <a:txBody>
                    <a:bodyPr/>
                    <a:lstStyle/>
                    <a:p>
                      <a:pPr algn="just">
                        <a:lnSpc>
                          <a:spcPct val="107000"/>
                        </a:lnSpc>
                        <a:spcAft>
                          <a:spcPts val="800"/>
                        </a:spcAft>
                      </a:pPr>
                      <a:r>
                        <a:rPr lang="es-CO" sz="1000">
                          <a:effectLst/>
                        </a:rPr>
                        <a:t>Secretaría General y Unidad de Apuestas y  Control de Juegos</a:t>
                      </a:r>
                      <a:endParaRPr lang="es-CO" sz="1000">
                        <a:effectLst/>
                        <a:latin typeface="Calibri" panose="020F0502020204030204" pitchFamily="34" charset="0"/>
                        <a:ea typeface="Calibri" panose="020F0502020204030204" pitchFamily="34" charset="0"/>
                        <a:cs typeface="Times New Roman" panose="02020603050405020304" pitchFamily="18" charset="0"/>
                      </a:endParaRPr>
                    </a:p>
                  </a:txBody>
                  <a:tcPr marL="22901" marR="22901" marT="0" marB="0" anchor="ctr"/>
                </a:tc>
                <a:tc>
                  <a:txBody>
                    <a:bodyPr/>
                    <a:lstStyle/>
                    <a:p>
                      <a:pPr algn="just">
                        <a:lnSpc>
                          <a:spcPct val="107000"/>
                        </a:lnSpc>
                        <a:spcAft>
                          <a:spcPts val="800"/>
                        </a:spcAft>
                      </a:pPr>
                      <a:r>
                        <a:rPr lang="es-CO" sz="1000" dirty="0">
                          <a:effectLst/>
                        </a:rPr>
                        <a:t>Recurso Humano de Secretaría General y Unidad de Apuestas y Control de Juegos y Profesional del área de Planeación</a:t>
                      </a:r>
                      <a:endParaRPr lang="es-CO"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22901" marR="22901" marT="0" marB="0" anchor="ctr"/>
                </a:tc>
                <a:tc>
                  <a:txBody>
                    <a:bodyPr/>
                    <a:lstStyle/>
                    <a:p>
                      <a:pPr algn="just">
                        <a:lnSpc>
                          <a:spcPct val="107000"/>
                        </a:lnSpc>
                        <a:spcAft>
                          <a:spcPts val="800"/>
                        </a:spcAft>
                      </a:pPr>
                      <a:r>
                        <a:rPr lang="es-CO" sz="1000" dirty="0">
                          <a:effectLst/>
                        </a:rPr>
                        <a:t>Correo electrónico. Intranet y página WEB</a:t>
                      </a:r>
                      <a:endParaRPr lang="es-CO"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22901" marR="22901" marT="0" marB="0" anchor="ctr"/>
                </a:tc>
                <a:extLst>
                  <a:ext uri="{0D108BD9-81ED-4DB2-BD59-A6C34878D82A}">
                    <a16:rowId xmlns:a16="http://schemas.microsoft.com/office/drawing/2014/main" val="2052302976"/>
                  </a:ext>
                </a:extLst>
              </a:tr>
            </a:tbl>
          </a:graphicData>
        </a:graphic>
      </p:graphicFrame>
    </p:spTree>
    <p:extLst>
      <p:ext uri="{BB962C8B-B14F-4D97-AF65-F5344CB8AC3E}">
        <p14:creationId xmlns:p14="http://schemas.microsoft.com/office/powerpoint/2010/main" val="12187910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2000"/>
                                        <p:tgtEl>
                                          <p:spTgt spid="3"/>
                                        </p:tgtEl>
                                      </p:cBhvr>
                                    </p:animEffect>
                                    <p:anim calcmode="lin" valueType="num">
                                      <p:cBhvr>
                                        <p:cTn id="8" dur="2000" fill="hold"/>
                                        <p:tgtEl>
                                          <p:spTgt spid="3"/>
                                        </p:tgtEl>
                                        <p:attrNameLst>
                                          <p:attrName>ppt_w</p:attrName>
                                        </p:attrNameLst>
                                      </p:cBhvr>
                                      <p:tavLst>
                                        <p:tav tm="0" fmla="#ppt_w*sin(2.5*pi*$)">
                                          <p:val>
                                            <p:fltVal val="0"/>
                                          </p:val>
                                        </p:tav>
                                        <p:tav tm="100000">
                                          <p:val>
                                            <p:fltVal val="1"/>
                                          </p:val>
                                        </p:tav>
                                      </p:tavLst>
                                    </p:anim>
                                    <p:anim calcmode="lin" valueType="num">
                                      <p:cBhvr>
                                        <p:cTn id="9" dur="2000" fill="hold"/>
                                        <p:tgtEl>
                                          <p:spTgt spid="3"/>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731"/>
        <p:cNvGrpSpPr/>
        <p:nvPr/>
      </p:nvGrpSpPr>
      <p:grpSpPr>
        <a:xfrm>
          <a:off x="0" y="0"/>
          <a:ext cx="0" cy="0"/>
          <a:chOff x="0" y="0"/>
          <a:chExt cx="0" cy="0"/>
        </a:xfrm>
      </p:grpSpPr>
      <p:sp>
        <p:nvSpPr>
          <p:cNvPr id="2739" name="Google Shape;2739;p44"/>
          <p:cNvSpPr/>
          <p:nvPr/>
        </p:nvSpPr>
        <p:spPr>
          <a:xfrm>
            <a:off x="7676841" y="2559658"/>
            <a:ext cx="4024670" cy="2408028"/>
          </a:xfrm>
          <a:prstGeom prst="rect">
            <a:avLst/>
          </a:prstGeom>
          <a:noFill/>
          <a:ln>
            <a:noFill/>
          </a:ln>
        </p:spPr>
        <p:txBody>
          <a:bodyPr spcFirstLastPara="1" wrap="square" lIns="120000" tIns="121900" rIns="365733" bIns="121900" anchor="ctr" anchorCtr="0">
            <a:noAutofit/>
          </a:bodyPr>
          <a:lstStyle/>
          <a:p>
            <a:pPr algn="just">
              <a:buClr>
                <a:srgbClr val="000000"/>
              </a:buClr>
              <a:buSzPts val="1100"/>
            </a:pPr>
            <a:endParaRPr lang="en" sz="2000" dirty="0">
              <a:latin typeface="Fira Sans"/>
              <a:ea typeface="Fira Sans"/>
              <a:cs typeface="Fira Sans"/>
              <a:sym typeface="Fira Sans"/>
            </a:endParaRPr>
          </a:p>
          <a:p>
            <a:pPr algn="just">
              <a:buClr>
                <a:srgbClr val="000000"/>
              </a:buClr>
              <a:buSzPts val="1100"/>
            </a:pPr>
            <a:endParaRPr sz="2000" dirty="0">
              <a:latin typeface="Fira Sans"/>
              <a:ea typeface="Fira Sans"/>
              <a:cs typeface="Fira Sans"/>
              <a:sym typeface="Fira Sans"/>
            </a:endParaRPr>
          </a:p>
        </p:txBody>
      </p:sp>
      <p:pic>
        <p:nvPicPr>
          <p:cNvPr id="51" name="Picture 1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46396" y="0"/>
            <a:ext cx="885508" cy="980724"/>
          </a:xfrm>
          <a:prstGeom prst="rect">
            <a:avLst/>
          </a:prstGeom>
        </p:spPr>
      </p:pic>
      <p:sp>
        <p:nvSpPr>
          <p:cNvPr id="3" name="Título 2"/>
          <p:cNvSpPr>
            <a:spLocks noGrp="1"/>
          </p:cNvSpPr>
          <p:nvPr>
            <p:ph type="title"/>
          </p:nvPr>
        </p:nvSpPr>
        <p:spPr/>
        <p:txBody>
          <a:bodyPr>
            <a:normAutofit/>
          </a:bodyPr>
          <a:lstStyle/>
          <a:p>
            <a:pPr marL="0" indent="0" algn="ctr"/>
            <a:r>
              <a:rPr lang="es-MX" sz="3200" b="1" dirty="0"/>
              <a:t>Plan de acción políticas de prevención del daño antijuridico </a:t>
            </a:r>
            <a:br>
              <a:rPr lang="es-MX" sz="3200" b="1" dirty="0"/>
            </a:br>
            <a:r>
              <a:rPr lang="es-MX" sz="3200" b="1" dirty="0"/>
              <a:t>informe </a:t>
            </a:r>
            <a:endParaRPr lang="en-US" sz="3200" b="1" u="sng" dirty="0">
              <a:effectLst>
                <a:outerShdw blurRad="38100" dist="38100" dir="2700000" algn="tl">
                  <a:srgbClr val="000000">
                    <a:alpha val="43137"/>
                  </a:srgbClr>
                </a:outerShdw>
              </a:effectLst>
            </a:endParaRPr>
          </a:p>
        </p:txBody>
      </p:sp>
      <p:sp>
        <p:nvSpPr>
          <p:cNvPr id="6" name="Marcador de contenido 5"/>
          <p:cNvSpPr>
            <a:spLocks noGrp="1"/>
          </p:cNvSpPr>
          <p:nvPr>
            <p:ph sz="half" idx="2"/>
          </p:nvPr>
        </p:nvSpPr>
        <p:spPr>
          <a:xfrm>
            <a:off x="839788" y="2505075"/>
            <a:ext cx="10515600" cy="3684588"/>
          </a:xfrm>
        </p:spPr>
        <p:txBody>
          <a:bodyPr>
            <a:normAutofit/>
          </a:bodyPr>
          <a:lstStyle/>
          <a:p>
            <a:pPr marL="0" indent="0" algn="ctr">
              <a:buNone/>
            </a:pPr>
            <a:endParaRPr lang="es-MX" sz="2000" dirty="0"/>
          </a:p>
          <a:p>
            <a:pPr marL="0" indent="0" algn="ctr">
              <a:buNone/>
            </a:pPr>
            <a:endParaRPr lang="en-US" sz="2000" dirty="0"/>
          </a:p>
        </p:txBody>
      </p:sp>
      <p:sp>
        <p:nvSpPr>
          <p:cNvPr id="2" name="Marcador de fecha 1"/>
          <p:cNvSpPr>
            <a:spLocks noGrp="1"/>
          </p:cNvSpPr>
          <p:nvPr>
            <p:ph type="dt" sz="half" idx="10"/>
          </p:nvPr>
        </p:nvSpPr>
        <p:spPr/>
        <p:txBody>
          <a:bodyPr/>
          <a:lstStyle/>
          <a:p>
            <a:r>
              <a:rPr lang="es-CO" dirty="0"/>
              <a:t>Julio 2022</a:t>
            </a:r>
          </a:p>
        </p:txBody>
      </p:sp>
      <p:sp>
        <p:nvSpPr>
          <p:cNvPr id="10" name="Rectángulo 9"/>
          <p:cNvSpPr/>
          <p:nvPr/>
        </p:nvSpPr>
        <p:spPr>
          <a:xfrm>
            <a:off x="0" y="2286000"/>
            <a:ext cx="228845" cy="1987062"/>
          </a:xfrm>
          <a:prstGeom prst="rec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ángulo 10"/>
          <p:cNvSpPr/>
          <p:nvPr/>
        </p:nvSpPr>
        <p:spPr>
          <a:xfrm>
            <a:off x="11966331" y="2286000"/>
            <a:ext cx="225669" cy="1987062"/>
          </a:xfrm>
          <a:prstGeom prst="rec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8" name="Tabla 7">
            <a:extLst>
              <a:ext uri="{FF2B5EF4-FFF2-40B4-BE49-F238E27FC236}">
                <a16:creationId xmlns:a16="http://schemas.microsoft.com/office/drawing/2014/main" id="{69CB47E6-B237-A9B8-4917-018E90CE1A9D}"/>
              </a:ext>
            </a:extLst>
          </p:cNvPr>
          <p:cNvGraphicFramePr>
            <a:graphicFrameLocks noGrp="1"/>
          </p:cNvGraphicFramePr>
          <p:nvPr/>
        </p:nvGraphicFramePr>
        <p:xfrm>
          <a:off x="2184400" y="2961132"/>
          <a:ext cx="7823200" cy="2076450"/>
        </p:xfrm>
        <a:graphic>
          <a:graphicData uri="http://schemas.openxmlformats.org/drawingml/2006/table">
            <a:tbl>
              <a:tblPr firstRow="1" firstCol="1" bandRow="1">
                <a:tableStyleId>{5C22544A-7EE6-4342-B048-85BDC9FD1C3A}</a:tableStyleId>
              </a:tblPr>
              <a:tblGrid>
                <a:gridCol w="762000">
                  <a:extLst>
                    <a:ext uri="{9D8B030D-6E8A-4147-A177-3AD203B41FA5}">
                      <a16:colId xmlns:a16="http://schemas.microsoft.com/office/drawing/2014/main" val="667973461"/>
                    </a:ext>
                  </a:extLst>
                </a:gridCol>
                <a:gridCol w="1587500">
                  <a:extLst>
                    <a:ext uri="{9D8B030D-6E8A-4147-A177-3AD203B41FA5}">
                      <a16:colId xmlns:a16="http://schemas.microsoft.com/office/drawing/2014/main" val="4070585686"/>
                    </a:ext>
                  </a:extLst>
                </a:gridCol>
                <a:gridCol w="1270000">
                  <a:extLst>
                    <a:ext uri="{9D8B030D-6E8A-4147-A177-3AD203B41FA5}">
                      <a16:colId xmlns:a16="http://schemas.microsoft.com/office/drawing/2014/main" val="3931549887"/>
                    </a:ext>
                  </a:extLst>
                </a:gridCol>
                <a:gridCol w="762000">
                  <a:extLst>
                    <a:ext uri="{9D8B030D-6E8A-4147-A177-3AD203B41FA5}">
                      <a16:colId xmlns:a16="http://schemas.microsoft.com/office/drawing/2014/main" val="528274619"/>
                    </a:ext>
                  </a:extLst>
                </a:gridCol>
                <a:gridCol w="762000">
                  <a:extLst>
                    <a:ext uri="{9D8B030D-6E8A-4147-A177-3AD203B41FA5}">
                      <a16:colId xmlns:a16="http://schemas.microsoft.com/office/drawing/2014/main" val="456658171"/>
                    </a:ext>
                  </a:extLst>
                </a:gridCol>
                <a:gridCol w="762000">
                  <a:extLst>
                    <a:ext uri="{9D8B030D-6E8A-4147-A177-3AD203B41FA5}">
                      <a16:colId xmlns:a16="http://schemas.microsoft.com/office/drawing/2014/main" val="1413020094"/>
                    </a:ext>
                  </a:extLst>
                </a:gridCol>
                <a:gridCol w="1155700">
                  <a:extLst>
                    <a:ext uri="{9D8B030D-6E8A-4147-A177-3AD203B41FA5}">
                      <a16:colId xmlns:a16="http://schemas.microsoft.com/office/drawing/2014/main" val="2209150407"/>
                    </a:ext>
                  </a:extLst>
                </a:gridCol>
                <a:gridCol w="762000">
                  <a:extLst>
                    <a:ext uri="{9D8B030D-6E8A-4147-A177-3AD203B41FA5}">
                      <a16:colId xmlns:a16="http://schemas.microsoft.com/office/drawing/2014/main" val="202556902"/>
                    </a:ext>
                  </a:extLst>
                </a:gridCol>
              </a:tblGrid>
              <a:tr h="2076450">
                <a:tc>
                  <a:txBody>
                    <a:bodyPr/>
                    <a:lstStyle/>
                    <a:p>
                      <a:pPr algn="ctr">
                        <a:lnSpc>
                          <a:spcPct val="107000"/>
                        </a:lnSpc>
                        <a:spcAft>
                          <a:spcPts val="800"/>
                        </a:spcAft>
                      </a:pPr>
                      <a:r>
                        <a:rPr lang="es-CO" sz="800">
                          <a:effectLst/>
                        </a:rPr>
                        <a:t>6</a:t>
                      </a:r>
                      <a:endParaRPr lang="es-CO"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just">
                        <a:lnSpc>
                          <a:spcPct val="107000"/>
                        </a:lnSpc>
                        <a:spcAft>
                          <a:spcPts val="800"/>
                        </a:spcAft>
                      </a:pPr>
                      <a:r>
                        <a:rPr lang="es-CO" sz="800">
                          <a:effectLst/>
                        </a:rPr>
                        <a:t>1. Desconocimiento de los términos de ley para dar repuesta a las PQRS.2. No tramitar de manera oportuna la respuesta a la PQRS por parte del responsable,3. Desconocimiento del manejo del Sistema Distrital para la Gestión de Peticiones Ciudadanas-SDQS Bogotá te escucha. 4. Falta de oportunidad al momento de la asinación de las PQRS a las áreas responsables. 5. Posibilidad de asignar las PQRS al área equivocada para su gestión.</a:t>
                      </a:r>
                      <a:endParaRPr lang="es-CO"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just">
                        <a:lnSpc>
                          <a:spcPct val="107000"/>
                        </a:lnSpc>
                        <a:spcAft>
                          <a:spcPts val="800"/>
                        </a:spcAft>
                      </a:pPr>
                      <a:r>
                        <a:rPr lang="es-CO" sz="800">
                          <a:effectLst/>
                        </a:rPr>
                        <a:t>Cada Tres meses el área de atención al cliente debe realizar una entrega del Manual para la gestión de peticiones ciudadanas (digital) y recordará los tiempos de respuesta de acuerdo con la clase de petición a los funcionarios de la entidad 2.Contar con un Reporte de control y seguimiento de todas las PQRS que se reciben en la entidad centralizado</a:t>
                      </a:r>
                      <a:endParaRPr lang="es-CO"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just">
                        <a:lnSpc>
                          <a:spcPct val="107000"/>
                        </a:lnSpc>
                        <a:spcAft>
                          <a:spcPts val="800"/>
                        </a:spcAft>
                      </a:pPr>
                      <a:r>
                        <a:rPr lang="es-CO" sz="800">
                          <a:effectLst/>
                        </a:rPr>
                        <a:t>1.Correo electrónico a cada funcionario. 2.Contar con un Reporte de control y seguimiento de todas las PQRS que se reciben en la entidad centralizado</a:t>
                      </a:r>
                      <a:endParaRPr lang="es-CO"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just">
                        <a:lnSpc>
                          <a:spcPct val="107000"/>
                        </a:lnSpc>
                        <a:spcAft>
                          <a:spcPts val="800"/>
                        </a:spcAft>
                      </a:pPr>
                      <a:r>
                        <a:rPr lang="es-CO" sz="800">
                          <a:effectLst/>
                        </a:rPr>
                        <a:t>Trimestral marzo.-junio.- septiembre- diciembre. 2, Contar con el reporte </a:t>
                      </a:r>
                      <a:endParaRPr lang="es-CO"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just">
                        <a:lnSpc>
                          <a:spcPct val="107000"/>
                        </a:lnSpc>
                        <a:spcAft>
                          <a:spcPts val="800"/>
                        </a:spcAft>
                      </a:pPr>
                      <a:r>
                        <a:rPr lang="es-CO" sz="800">
                          <a:effectLst/>
                        </a:rPr>
                        <a:t>Atención al cliente la persona responsable de la oficina. </a:t>
                      </a:r>
                      <a:endParaRPr lang="es-CO"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just">
                        <a:lnSpc>
                          <a:spcPct val="107000"/>
                        </a:lnSpc>
                        <a:spcAft>
                          <a:spcPts val="800"/>
                        </a:spcAft>
                      </a:pPr>
                      <a:r>
                        <a:rPr lang="es-CO" sz="800">
                          <a:effectLst/>
                        </a:rPr>
                        <a:t>Recurso humano: Un funcionario de atención al cliente,. Recurso administrativo: correo electrónico . </a:t>
                      </a:r>
                      <a:endParaRPr lang="es-CO"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just">
                        <a:lnSpc>
                          <a:spcPct val="107000"/>
                        </a:lnSpc>
                        <a:spcAft>
                          <a:spcPts val="800"/>
                        </a:spcAft>
                      </a:pPr>
                      <a:r>
                        <a:rPr lang="es-CO" sz="800" dirty="0">
                          <a:effectLst/>
                        </a:rPr>
                        <a:t>Correo electrónico</a:t>
                      </a:r>
                      <a:endParaRPr lang="es-CO"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extLst>
                  <a:ext uri="{0D108BD9-81ED-4DB2-BD59-A6C34878D82A}">
                    <a16:rowId xmlns:a16="http://schemas.microsoft.com/office/drawing/2014/main" val="4091386220"/>
                  </a:ext>
                </a:extLst>
              </a:tr>
            </a:tbl>
          </a:graphicData>
        </a:graphic>
      </p:graphicFrame>
    </p:spTree>
    <p:extLst>
      <p:ext uri="{BB962C8B-B14F-4D97-AF65-F5344CB8AC3E}">
        <p14:creationId xmlns:p14="http://schemas.microsoft.com/office/powerpoint/2010/main" val="28322772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2000"/>
                                        <p:tgtEl>
                                          <p:spTgt spid="3"/>
                                        </p:tgtEl>
                                      </p:cBhvr>
                                    </p:animEffect>
                                    <p:anim calcmode="lin" valueType="num">
                                      <p:cBhvr>
                                        <p:cTn id="8" dur="2000" fill="hold"/>
                                        <p:tgtEl>
                                          <p:spTgt spid="3"/>
                                        </p:tgtEl>
                                        <p:attrNameLst>
                                          <p:attrName>ppt_w</p:attrName>
                                        </p:attrNameLst>
                                      </p:cBhvr>
                                      <p:tavLst>
                                        <p:tav tm="0" fmla="#ppt_w*sin(2.5*pi*$)">
                                          <p:val>
                                            <p:fltVal val="0"/>
                                          </p:val>
                                        </p:tav>
                                        <p:tav tm="100000">
                                          <p:val>
                                            <p:fltVal val="1"/>
                                          </p:val>
                                        </p:tav>
                                      </p:tavLst>
                                    </p:anim>
                                    <p:anim calcmode="lin" valueType="num">
                                      <p:cBhvr>
                                        <p:cTn id="9" dur="2000" fill="hold"/>
                                        <p:tgtEl>
                                          <p:spTgt spid="3"/>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731"/>
        <p:cNvGrpSpPr/>
        <p:nvPr/>
      </p:nvGrpSpPr>
      <p:grpSpPr>
        <a:xfrm>
          <a:off x="0" y="0"/>
          <a:ext cx="0" cy="0"/>
          <a:chOff x="0" y="0"/>
          <a:chExt cx="0" cy="0"/>
        </a:xfrm>
      </p:grpSpPr>
      <p:sp>
        <p:nvSpPr>
          <p:cNvPr id="2739" name="Google Shape;2739;p44"/>
          <p:cNvSpPr/>
          <p:nvPr/>
        </p:nvSpPr>
        <p:spPr>
          <a:xfrm>
            <a:off x="7676841" y="2559658"/>
            <a:ext cx="4024670" cy="2408028"/>
          </a:xfrm>
          <a:prstGeom prst="rect">
            <a:avLst/>
          </a:prstGeom>
          <a:noFill/>
          <a:ln>
            <a:noFill/>
          </a:ln>
        </p:spPr>
        <p:txBody>
          <a:bodyPr spcFirstLastPara="1" wrap="square" lIns="120000" tIns="121900" rIns="365733" bIns="121900" anchor="ctr" anchorCtr="0">
            <a:noAutofit/>
          </a:bodyPr>
          <a:lstStyle/>
          <a:p>
            <a:pPr algn="just">
              <a:buClr>
                <a:srgbClr val="000000"/>
              </a:buClr>
              <a:buSzPts val="1100"/>
            </a:pPr>
            <a:endParaRPr lang="en" sz="2000" dirty="0">
              <a:latin typeface="Fira Sans"/>
              <a:ea typeface="Fira Sans"/>
              <a:cs typeface="Fira Sans"/>
              <a:sym typeface="Fira Sans"/>
            </a:endParaRPr>
          </a:p>
          <a:p>
            <a:pPr algn="just">
              <a:buClr>
                <a:srgbClr val="000000"/>
              </a:buClr>
              <a:buSzPts val="1100"/>
            </a:pPr>
            <a:endParaRPr sz="2000" dirty="0">
              <a:latin typeface="Fira Sans"/>
              <a:ea typeface="Fira Sans"/>
              <a:cs typeface="Fira Sans"/>
              <a:sym typeface="Fira Sans"/>
            </a:endParaRPr>
          </a:p>
        </p:txBody>
      </p:sp>
      <p:pic>
        <p:nvPicPr>
          <p:cNvPr id="51" name="Picture 1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46396" y="0"/>
            <a:ext cx="885508" cy="980724"/>
          </a:xfrm>
          <a:prstGeom prst="rect">
            <a:avLst/>
          </a:prstGeom>
        </p:spPr>
      </p:pic>
      <p:sp>
        <p:nvSpPr>
          <p:cNvPr id="3" name="Título 2"/>
          <p:cNvSpPr>
            <a:spLocks noGrp="1"/>
          </p:cNvSpPr>
          <p:nvPr>
            <p:ph type="title"/>
          </p:nvPr>
        </p:nvSpPr>
        <p:spPr/>
        <p:txBody>
          <a:bodyPr>
            <a:normAutofit/>
          </a:bodyPr>
          <a:lstStyle/>
          <a:p>
            <a:pPr marL="0" indent="0" algn="ctr"/>
            <a:r>
              <a:rPr lang="es-MX" sz="3200" b="1" dirty="0"/>
              <a:t>Plan de acción políticas de prevención del daño antijuridico </a:t>
            </a:r>
            <a:br>
              <a:rPr lang="es-MX" sz="3200" b="1" dirty="0"/>
            </a:br>
            <a:r>
              <a:rPr lang="es-MX" sz="3200" b="1" dirty="0"/>
              <a:t>informe </a:t>
            </a:r>
            <a:endParaRPr lang="en-US" sz="3200" b="1" u="sng" dirty="0">
              <a:effectLst>
                <a:outerShdw blurRad="38100" dist="38100" dir="2700000" algn="tl">
                  <a:srgbClr val="000000">
                    <a:alpha val="43137"/>
                  </a:srgbClr>
                </a:outerShdw>
              </a:effectLst>
            </a:endParaRPr>
          </a:p>
        </p:txBody>
      </p:sp>
      <p:sp>
        <p:nvSpPr>
          <p:cNvPr id="6" name="Marcador de contenido 5"/>
          <p:cNvSpPr>
            <a:spLocks noGrp="1"/>
          </p:cNvSpPr>
          <p:nvPr>
            <p:ph sz="half" idx="2"/>
          </p:nvPr>
        </p:nvSpPr>
        <p:spPr>
          <a:xfrm>
            <a:off x="839788" y="2505075"/>
            <a:ext cx="10515600" cy="3684588"/>
          </a:xfrm>
        </p:spPr>
        <p:txBody>
          <a:bodyPr>
            <a:normAutofit/>
          </a:bodyPr>
          <a:lstStyle/>
          <a:p>
            <a:pPr marL="0" indent="0" algn="ctr">
              <a:buNone/>
            </a:pPr>
            <a:endParaRPr lang="es-MX" sz="2000" dirty="0"/>
          </a:p>
          <a:p>
            <a:pPr marL="0" indent="0" algn="ctr">
              <a:buNone/>
            </a:pPr>
            <a:endParaRPr lang="en-US" sz="2000" dirty="0"/>
          </a:p>
        </p:txBody>
      </p:sp>
      <p:sp>
        <p:nvSpPr>
          <p:cNvPr id="2" name="Marcador de fecha 1"/>
          <p:cNvSpPr>
            <a:spLocks noGrp="1"/>
          </p:cNvSpPr>
          <p:nvPr>
            <p:ph type="dt" sz="half" idx="10"/>
          </p:nvPr>
        </p:nvSpPr>
        <p:spPr/>
        <p:txBody>
          <a:bodyPr/>
          <a:lstStyle/>
          <a:p>
            <a:r>
              <a:rPr lang="es-CO" dirty="0"/>
              <a:t>Julio 2022</a:t>
            </a:r>
          </a:p>
        </p:txBody>
      </p:sp>
      <p:sp>
        <p:nvSpPr>
          <p:cNvPr id="10" name="Rectángulo 9"/>
          <p:cNvSpPr/>
          <p:nvPr/>
        </p:nvSpPr>
        <p:spPr>
          <a:xfrm>
            <a:off x="0" y="2286000"/>
            <a:ext cx="228845" cy="1987062"/>
          </a:xfrm>
          <a:prstGeom prst="rec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ángulo 10"/>
          <p:cNvSpPr/>
          <p:nvPr/>
        </p:nvSpPr>
        <p:spPr>
          <a:xfrm>
            <a:off x="11966331" y="2286000"/>
            <a:ext cx="225669" cy="1987062"/>
          </a:xfrm>
          <a:prstGeom prst="rec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4" name="Tabla 3">
            <a:extLst>
              <a:ext uri="{FF2B5EF4-FFF2-40B4-BE49-F238E27FC236}">
                <a16:creationId xmlns:a16="http://schemas.microsoft.com/office/drawing/2014/main" id="{D1FDC6BD-9D22-E2C2-C3CC-356722B119CB}"/>
              </a:ext>
            </a:extLst>
          </p:cNvPr>
          <p:cNvGraphicFramePr>
            <a:graphicFrameLocks noGrp="1"/>
          </p:cNvGraphicFramePr>
          <p:nvPr/>
        </p:nvGraphicFramePr>
        <p:xfrm>
          <a:off x="2184399" y="2563145"/>
          <a:ext cx="7823202" cy="2877947"/>
        </p:xfrm>
        <a:graphic>
          <a:graphicData uri="http://schemas.openxmlformats.org/drawingml/2006/table">
            <a:tbl>
              <a:tblPr firstRow="1" firstCol="1" bandRow="1">
                <a:tableStyleId>{5C22544A-7EE6-4342-B048-85BDC9FD1C3A}</a:tableStyleId>
              </a:tblPr>
              <a:tblGrid>
                <a:gridCol w="1435977">
                  <a:extLst>
                    <a:ext uri="{9D8B030D-6E8A-4147-A177-3AD203B41FA5}">
                      <a16:colId xmlns:a16="http://schemas.microsoft.com/office/drawing/2014/main" val="3734659665"/>
                    </a:ext>
                  </a:extLst>
                </a:gridCol>
                <a:gridCol w="1435977">
                  <a:extLst>
                    <a:ext uri="{9D8B030D-6E8A-4147-A177-3AD203B41FA5}">
                      <a16:colId xmlns:a16="http://schemas.microsoft.com/office/drawing/2014/main" val="2545172570"/>
                    </a:ext>
                  </a:extLst>
                </a:gridCol>
                <a:gridCol w="1148781">
                  <a:extLst>
                    <a:ext uri="{9D8B030D-6E8A-4147-A177-3AD203B41FA5}">
                      <a16:colId xmlns:a16="http://schemas.microsoft.com/office/drawing/2014/main" val="829929538"/>
                    </a:ext>
                  </a:extLst>
                </a:gridCol>
                <a:gridCol w="689269">
                  <a:extLst>
                    <a:ext uri="{9D8B030D-6E8A-4147-A177-3AD203B41FA5}">
                      <a16:colId xmlns:a16="http://schemas.microsoft.com/office/drawing/2014/main" val="2082595959"/>
                    </a:ext>
                  </a:extLst>
                </a:gridCol>
                <a:gridCol w="689269">
                  <a:extLst>
                    <a:ext uri="{9D8B030D-6E8A-4147-A177-3AD203B41FA5}">
                      <a16:colId xmlns:a16="http://schemas.microsoft.com/office/drawing/2014/main" val="1071495577"/>
                    </a:ext>
                  </a:extLst>
                </a:gridCol>
                <a:gridCol w="689269">
                  <a:extLst>
                    <a:ext uri="{9D8B030D-6E8A-4147-A177-3AD203B41FA5}">
                      <a16:colId xmlns:a16="http://schemas.microsoft.com/office/drawing/2014/main" val="3762519245"/>
                    </a:ext>
                  </a:extLst>
                </a:gridCol>
                <a:gridCol w="1045391">
                  <a:extLst>
                    <a:ext uri="{9D8B030D-6E8A-4147-A177-3AD203B41FA5}">
                      <a16:colId xmlns:a16="http://schemas.microsoft.com/office/drawing/2014/main" val="1055480677"/>
                    </a:ext>
                  </a:extLst>
                </a:gridCol>
                <a:gridCol w="689269">
                  <a:extLst>
                    <a:ext uri="{9D8B030D-6E8A-4147-A177-3AD203B41FA5}">
                      <a16:colId xmlns:a16="http://schemas.microsoft.com/office/drawing/2014/main" val="2016117165"/>
                    </a:ext>
                  </a:extLst>
                </a:gridCol>
              </a:tblGrid>
              <a:tr h="1193800">
                <a:tc rowSpan="3">
                  <a:txBody>
                    <a:bodyPr/>
                    <a:lstStyle/>
                    <a:p>
                      <a:pPr algn="ctr">
                        <a:lnSpc>
                          <a:spcPct val="107000"/>
                        </a:lnSpc>
                        <a:spcAft>
                          <a:spcPts val="800"/>
                        </a:spcAft>
                      </a:pPr>
                      <a:r>
                        <a:rPr lang="es-CO" sz="800">
                          <a:effectLst/>
                        </a:rPr>
                        <a:t>7</a:t>
                      </a:r>
                      <a:endParaRPr lang="es-CO"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nSpc>
                          <a:spcPct val="107000"/>
                        </a:lnSpc>
                        <a:spcAft>
                          <a:spcPts val="800"/>
                        </a:spcAft>
                      </a:pPr>
                      <a:r>
                        <a:rPr lang="es-CO" sz="800">
                          <a:effectLst/>
                        </a:rPr>
                        <a:t>Sentencia condenatoria por concepto de trámite ordinario del proceso penal que da lugar a la apertura del Incidente de Reparación Integral </a:t>
                      </a:r>
                      <a:endParaRPr lang="es-CO"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rowSpan="3">
                  <a:txBody>
                    <a:bodyPr/>
                    <a:lstStyle/>
                    <a:p>
                      <a:pPr algn="ctr">
                        <a:lnSpc>
                          <a:spcPct val="107000"/>
                        </a:lnSpc>
                        <a:spcAft>
                          <a:spcPts val="800"/>
                        </a:spcAft>
                      </a:pPr>
                      <a:r>
                        <a:rPr lang="es-CO" sz="800">
                          <a:effectLst/>
                        </a:rPr>
                        <a:t>1. Tener en cuenta el término de 30 días hábiles con que se cuenta para poder solicitar la apertura del IRI, contados a partir de la fecha de ejecutoria de la sentencia. 2. Verificar si previamente no se ha dado ya la reparación integral de los perjuicios de la Entidad. 3. Siendo ese el caso, verificar si se cuenta con una pretensión clara y las pruebas que lo soporten</a:t>
                      </a:r>
                      <a:endParaRPr lang="es-CO"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rowSpan="3">
                  <a:txBody>
                    <a:bodyPr/>
                    <a:lstStyle/>
                    <a:p>
                      <a:pPr algn="ctr">
                        <a:lnSpc>
                          <a:spcPct val="107000"/>
                        </a:lnSpc>
                        <a:spcAft>
                          <a:spcPts val="800"/>
                        </a:spcAft>
                      </a:pPr>
                      <a:r>
                        <a:rPr lang="es-CO" sz="800">
                          <a:effectLst/>
                        </a:rPr>
                        <a:t>Estudios y documentos previos, esto es la sentencia ejecutoriada.</a:t>
                      </a:r>
                      <a:br>
                        <a:rPr lang="es-CO" sz="800">
                          <a:effectLst/>
                        </a:rPr>
                      </a:br>
                      <a:r>
                        <a:rPr lang="es-CO" sz="800">
                          <a:effectLst/>
                        </a:rPr>
                        <a:t>Análisis de posturas institucionales.</a:t>
                      </a:r>
                      <a:br>
                        <a:rPr lang="es-CO" sz="800">
                          <a:effectLst/>
                        </a:rPr>
                      </a:br>
                      <a:r>
                        <a:rPr lang="es-CO" sz="800">
                          <a:effectLst/>
                        </a:rPr>
                        <a:t>Pretensión económica de la entidad.</a:t>
                      </a:r>
                      <a:endParaRPr lang="es-CO"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rowSpan="3">
                  <a:txBody>
                    <a:bodyPr/>
                    <a:lstStyle/>
                    <a:p>
                      <a:pPr algn="ctr">
                        <a:lnSpc>
                          <a:spcPct val="107000"/>
                        </a:lnSpc>
                        <a:spcAft>
                          <a:spcPts val="800"/>
                        </a:spcAft>
                      </a:pPr>
                      <a:r>
                        <a:rPr lang="es-CO" sz="800">
                          <a:effectLst/>
                        </a:rPr>
                        <a:t>Cada vez que se obtenga la correspondiente sentencia condenatoria en firme</a:t>
                      </a:r>
                      <a:endParaRPr lang="es-CO"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rowSpan="3">
                  <a:txBody>
                    <a:bodyPr/>
                    <a:lstStyle/>
                    <a:p>
                      <a:pPr algn="ctr">
                        <a:lnSpc>
                          <a:spcPct val="107000"/>
                        </a:lnSpc>
                        <a:spcAft>
                          <a:spcPts val="800"/>
                        </a:spcAft>
                      </a:pPr>
                      <a:r>
                        <a:rPr lang="es-CO" sz="800">
                          <a:effectLst/>
                        </a:rPr>
                        <a:t>Apoderado de la Entidad para procesos penales, previa aprobación del comité de conciliación</a:t>
                      </a:r>
                      <a:endParaRPr lang="es-CO"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rowSpan="3">
                  <a:txBody>
                    <a:bodyPr/>
                    <a:lstStyle/>
                    <a:p>
                      <a:pPr algn="ctr">
                        <a:lnSpc>
                          <a:spcPct val="107000"/>
                        </a:lnSpc>
                        <a:spcAft>
                          <a:spcPts val="800"/>
                        </a:spcAft>
                      </a:pPr>
                      <a:r>
                        <a:rPr lang="es-CO" sz="800">
                          <a:effectLst/>
                        </a:rPr>
                        <a:t>1. Presentación del caso en Comité. 2. Aprobación del caso. 3. Memorial de solicitud de apertura del IRI</a:t>
                      </a:r>
                      <a:endParaRPr lang="es-CO"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rowSpan="3">
                  <a:txBody>
                    <a:bodyPr/>
                    <a:lstStyle/>
                    <a:p>
                      <a:pPr algn="ctr">
                        <a:lnSpc>
                          <a:spcPct val="107000"/>
                        </a:lnSpc>
                        <a:spcAft>
                          <a:spcPts val="800"/>
                        </a:spcAft>
                      </a:pPr>
                      <a:r>
                        <a:rPr lang="es-CO" sz="800">
                          <a:effectLst/>
                        </a:rPr>
                        <a:t>Ficha de comité de conciliación</a:t>
                      </a:r>
                      <a:endParaRPr lang="es-CO"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extLst>
                  <a:ext uri="{0D108BD9-81ED-4DB2-BD59-A6C34878D82A}">
                    <a16:rowId xmlns:a16="http://schemas.microsoft.com/office/drawing/2014/main" val="2806905520"/>
                  </a:ext>
                </a:extLst>
              </a:tr>
              <a:tr h="641350">
                <a:tc vMerge="1">
                  <a:txBody>
                    <a:bodyPr/>
                    <a:lstStyle/>
                    <a:p>
                      <a:endParaRPr lang="es-CO"/>
                    </a:p>
                  </a:txBody>
                  <a:tcPr/>
                </a:tc>
                <a:tc>
                  <a:txBody>
                    <a:bodyPr/>
                    <a:lstStyle/>
                    <a:p>
                      <a:pPr>
                        <a:lnSpc>
                          <a:spcPct val="107000"/>
                        </a:lnSpc>
                        <a:spcAft>
                          <a:spcPts val="800"/>
                        </a:spcAft>
                      </a:pPr>
                      <a:r>
                        <a:rPr lang="es-CO" sz="800">
                          <a:effectLst/>
                        </a:rPr>
                        <a:t>Sentencia condenatoria por concepto de preacuerdo (sin reparación previa de perjuicios) que da lugar a la apertura del Incidente de Reparación Integral </a:t>
                      </a:r>
                      <a:endParaRPr lang="es-CO"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vMerge="1">
                  <a:txBody>
                    <a:bodyPr/>
                    <a:lstStyle/>
                    <a:p>
                      <a:endParaRPr lang="es-CO"/>
                    </a:p>
                  </a:txBody>
                  <a:tcPr/>
                </a:tc>
                <a:tc vMerge="1">
                  <a:txBody>
                    <a:bodyPr/>
                    <a:lstStyle/>
                    <a:p>
                      <a:endParaRPr lang="es-CO"/>
                    </a:p>
                  </a:txBody>
                  <a:tcPr/>
                </a:tc>
                <a:tc vMerge="1">
                  <a:txBody>
                    <a:bodyPr/>
                    <a:lstStyle/>
                    <a:p>
                      <a:endParaRPr lang="es-CO"/>
                    </a:p>
                  </a:txBody>
                  <a:tcPr/>
                </a:tc>
                <a:tc vMerge="1">
                  <a:txBody>
                    <a:bodyPr/>
                    <a:lstStyle/>
                    <a:p>
                      <a:endParaRPr lang="es-CO"/>
                    </a:p>
                  </a:txBody>
                  <a:tcPr/>
                </a:tc>
                <a:tc vMerge="1">
                  <a:txBody>
                    <a:bodyPr/>
                    <a:lstStyle/>
                    <a:p>
                      <a:endParaRPr lang="es-CO"/>
                    </a:p>
                  </a:txBody>
                  <a:tcPr/>
                </a:tc>
                <a:tc vMerge="1">
                  <a:txBody>
                    <a:bodyPr/>
                    <a:lstStyle/>
                    <a:p>
                      <a:endParaRPr lang="es-CO"/>
                    </a:p>
                  </a:txBody>
                  <a:tcPr/>
                </a:tc>
                <a:extLst>
                  <a:ext uri="{0D108BD9-81ED-4DB2-BD59-A6C34878D82A}">
                    <a16:rowId xmlns:a16="http://schemas.microsoft.com/office/drawing/2014/main" val="3856538299"/>
                  </a:ext>
                </a:extLst>
              </a:tr>
              <a:tr h="558800">
                <a:tc vMerge="1">
                  <a:txBody>
                    <a:bodyPr/>
                    <a:lstStyle/>
                    <a:p>
                      <a:endParaRPr lang="es-CO"/>
                    </a:p>
                  </a:txBody>
                  <a:tcPr/>
                </a:tc>
                <a:tc>
                  <a:txBody>
                    <a:bodyPr/>
                    <a:lstStyle/>
                    <a:p>
                      <a:pPr>
                        <a:lnSpc>
                          <a:spcPct val="107000"/>
                        </a:lnSpc>
                        <a:spcAft>
                          <a:spcPts val="800"/>
                        </a:spcAft>
                      </a:pPr>
                      <a:r>
                        <a:rPr lang="es-CO" sz="800" dirty="0">
                          <a:effectLst/>
                        </a:rPr>
                        <a:t>Sentencia condenatoria por concepto de aceptación unilateral de cargos (sin reparación previa de perjuicios) que da lugar a la apertura del Incidente de Reparación Integral </a:t>
                      </a:r>
                      <a:endParaRPr lang="es-CO"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vMerge="1">
                  <a:txBody>
                    <a:bodyPr/>
                    <a:lstStyle/>
                    <a:p>
                      <a:endParaRPr lang="es-CO"/>
                    </a:p>
                  </a:txBody>
                  <a:tcPr/>
                </a:tc>
                <a:tc vMerge="1">
                  <a:txBody>
                    <a:bodyPr/>
                    <a:lstStyle/>
                    <a:p>
                      <a:endParaRPr lang="es-CO"/>
                    </a:p>
                  </a:txBody>
                  <a:tcPr/>
                </a:tc>
                <a:tc vMerge="1">
                  <a:txBody>
                    <a:bodyPr/>
                    <a:lstStyle/>
                    <a:p>
                      <a:endParaRPr lang="es-CO"/>
                    </a:p>
                  </a:txBody>
                  <a:tcPr/>
                </a:tc>
                <a:tc vMerge="1">
                  <a:txBody>
                    <a:bodyPr/>
                    <a:lstStyle/>
                    <a:p>
                      <a:endParaRPr lang="es-CO"/>
                    </a:p>
                  </a:txBody>
                  <a:tcPr/>
                </a:tc>
                <a:tc vMerge="1">
                  <a:txBody>
                    <a:bodyPr/>
                    <a:lstStyle/>
                    <a:p>
                      <a:endParaRPr lang="es-CO"/>
                    </a:p>
                  </a:txBody>
                  <a:tcPr/>
                </a:tc>
                <a:tc vMerge="1">
                  <a:txBody>
                    <a:bodyPr/>
                    <a:lstStyle/>
                    <a:p>
                      <a:endParaRPr lang="es-CO"/>
                    </a:p>
                  </a:txBody>
                  <a:tcPr/>
                </a:tc>
                <a:extLst>
                  <a:ext uri="{0D108BD9-81ED-4DB2-BD59-A6C34878D82A}">
                    <a16:rowId xmlns:a16="http://schemas.microsoft.com/office/drawing/2014/main" val="4123556598"/>
                  </a:ext>
                </a:extLst>
              </a:tr>
            </a:tbl>
          </a:graphicData>
        </a:graphic>
      </p:graphicFrame>
    </p:spTree>
    <p:extLst>
      <p:ext uri="{BB962C8B-B14F-4D97-AF65-F5344CB8AC3E}">
        <p14:creationId xmlns:p14="http://schemas.microsoft.com/office/powerpoint/2010/main" val="21621663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2000"/>
                                        <p:tgtEl>
                                          <p:spTgt spid="3"/>
                                        </p:tgtEl>
                                      </p:cBhvr>
                                    </p:animEffect>
                                    <p:anim calcmode="lin" valueType="num">
                                      <p:cBhvr>
                                        <p:cTn id="8" dur="2000" fill="hold"/>
                                        <p:tgtEl>
                                          <p:spTgt spid="3"/>
                                        </p:tgtEl>
                                        <p:attrNameLst>
                                          <p:attrName>ppt_w</p:attrName>
                                        </p:attrNameLst>
                                      </p:cBhvr>
                                      <p:tavLst>
                                        <p:tav tm="0" fmla="#ppt_w*sin(2.5*pi*$)">
                                          <p:val>
                                            <p:fltVal val="0"/>
                                          </p:val>
                                        </p:tav>
                                        <p:tav tm="100000">
                                          <p:val>
                                            <p:fltVal val="1"/>
                                          </p:val>
                                        </p:tav>
                                      </p:tavLst>
                                    </p:anim>
                                    <p:anim calcmode="lin" valueType="num">
                                      <p:cBhvr>
                                        <p:cTn id="9" dur="2000" fill="hold"/>
                                        <p:tgtEl>
                                          <p:spTgt spid="3"/>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731"/>
        <p:cNvGrpSpPr/>
        <p:nvPr/>
      </p:nvGrpSpPr>
      <p:grpSpPr>
        <a:xfrm>
          <a:off x="0" y="0"/>
          <a:ext cx="0" cy="0"/>
          <a:chOff x="0" y="0"/>
          <a:chExt cx="0" cy="0"/>
        </a:xfrm>
      </p:grpSpPr>
      <p:sp>
        <p:nvSpPr>
          <p:cNvPr id="2739" name="Google Shape;2739;p44"/>
          <p:cNvSpPr/>
          <p:nvPr/>
        </p:nvSpPr>
        <p:spPr>
          <a:xfrm>
            <a:off x="7676841" y="2559658"/>
            <a:ext cx="4024670" cy="2408028"/>
          </a:xfrm>
          <a:prstGeom prst="rect">
            <a:avLst/>
          </a:prstGeom>
          <a:noFill/>
          <a:ln>
            <a:noFill/>
          </a:ln>
        </p:spPr>
        <p:txBody>
          <a:bodyPr spcFirstLastPara="1" wrap="square" lIns="120000" tIns="121900" rIns="365733" bIns="121900" anchor="ctr" anchorCtr="0">
            <a:noAutofit/>
          </a:bodyPr>
          <a:lstStyle/>
          <a:p>
            <a:pPr algn="just">
              <a:buClr>
                <a:srgbClr val="000000"/>
              </a:buClr>
              <a:buSzPts val="1100"/>
            </a:pPr>
            <a:endParaRPr lang="en" sz="2000" dirty="0">
              <a:latin typeface="Fira Sans"/>
              <a:ea typeface="Fira Sans"/>
              <a:cs typeface="Fira Sans"/>
              <a:sym typeface="Fira Sans"/>
            </a:endParaRPr>
          </a:p>
          <a:p>
            <a:pPr algn="just">
              <a:buClr>
                <a:srgbClr val="000000"/>
              </a:buClr>
              <a:buSzPts val="1100"/>
            </a:pPr>
            <a:endParaRPr sz="2000" dirty="0">
              <a:latin typeface="Fira Sans"/>
              <a:ea typeface="Fira Sans"/>
              <a:cs typeface="Fira Sans"/>
              <a:sym typeface="Fira Sans"/>
            </a:endParaRPr>
          </a:p>
        </p:txBody>
      </p:sp>
      <p:pic>
        <p:nvPicPr>
          <p:cNvPr id="51" name="Picture 1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46396" y="0"/>
            <a:ext cx="885508" cy="980724"/>
          </a:xfrm>
          <a:prstGeom prst="rect">
            <a:avLst/>
          </a:prstGeom>
        </p:spPr>
      </p:pic>
      <p:sp>
        <p:nvSpPr>
          <p:cNvPr id="3" name="Título 2"/>
          <p:cNvSpPr>
            <a:spLocks noGrp="1"/>
          </p:cNvSpPr>
          <p:nvPr>
            <p:ph type="title"/>
          </p:nvPr>
        </p:nvSpPr>
        <p:spPr>
          <a:xfrm>
            <a:off x="839788" y="365125"/>
            <a:ext cx="10515600" cy="2194533"/>
          </a:xfrm>
        </p:spPr>
        <p:txBody>
          <a:bodyPr>
            <a:normAutofit/>
          </a:bodyPr>
          <a:lstStyle/>
          <a:p>
            <a:pPr marL="0" indent="0" algn="ctr"/>
            <a:br>
              <a:rPr lang="es-MX" sz="3200" b="1" dirty="0"/>
            </a:br>
            <a:br>
              <a:rPr lang="es-MX" sz="3200" b="1" dirty="0"/>
            </a:br>
            <a:r>
              <a:rPr lang="es-MX" sz="3200" b="1" dirty="0"/>
              <a:t>Informes solicitados al área Jurídica </a:t>
            </a:r>
            <a:br>
              <a:rPr lang="es-MX" sz="3200" b="1" dirty="0"/>
            </a:br>
            <a:endParaRPr lang="en-US" sz="3200" b="1" u="sng" dirty="0">
              <a:effectLst>
                <a:outerShdw blurRad="38100" dist="38100" dir="2700000" algn="tl">
                  <a:srgbClr val="000000">
                    <a:alpha val="43137"/>
                  </a:srgbClr>
                </a:outerShdw>
              </a:effectLst>
            </a:endParaRPr>
          </a:p>
        </p:txBody>
      </p:sp>
      <p:sp>
        <p:nvSpPr>
          <p:cNvPr id="2" name="Marcador de fecha 1"/>
          <p:cNvSpPr>
            <a:spLocks noGrp="1"/>
          </p:cNvSpPr>
          <p:nvPr>
            <p:ph type="dt" sz="half" idx="10"/>
          </p:nvPr>
        </p:nvSpPr>
        <p:spPr/>
        <p:txBody>
          <a:bodyPr/>
          <a:lstStyle/>
          <a:p>
            <a:r>
              <a:rPr lang="es-CO" dirty="0"/>
              <a:t>Julio 2022</a:t>
            </a:r>
          </a:p>
        </p:txBody>
      </p:sp>
      <p:sp>
        <p:nvSpPr>
          <p:cNvPr id="10" name="Rectángulo 9"/>
          <p:cNvSpPr/>
          <p:nvPr/>
        </p:nvSpPr>
        <p:spPr>
          <a:xfrm>
            <a:off x="0" y="2286000"/>
            <a:ext cx="228845" cy="1987062"/>
          </a:xfrm>
          <a:prstGeom prst="rec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ángulo 10"/>
          <p:cNvSpPr/>
          <p:nvPr/>
        </p:nvSpPr>
        <p:spPr>
          <a:xfrm>
            <a:off x="11966331" y="2286000"/>
            <a:ext cx="225669" cy="1987062"/>
          </a:xfrm>
          <a:prstGeom prst="rec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2">
            <a:extLst>
              <a:ext uri="{FF2B5EF4-FFF2-40B4-BE49-F238E27FC236}">
                <a16:creationId xmlns:a16="http://schemas.microsoft.com/office/drawing/2014/main" id="{B98BDF64-EBFA-B7A1-989D-E48ADC040760}"/>
              </a:ext>
            </a:extLst>
          </p:cNvPr>
          <p:cNvSpPr>
            <a:spLocks noGrp="1" noChangeArrowheads="1"/>
          </p:cNvSpPr>
          <p:nvPr>
            <p:ph sz="half" idx="2"/>
          </p:nvPr>
        </p:nvSpPr>
        <p:spPr bwMode="auto">
          <a:xfrm>
            <a:off x="606175" y="1777550"/>
            <a:ext cx="10900881" cy="47683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indent="0">
              <a:lnSpc>
                <a:spcPct val="107000"/>
              </a:lnSpc>
              <a:spcAft>
                <a:spcPts val="800"/>
              </a:spcAft>
              <a:buNone/>
            </a:pPr>
            <a:endParaRPr lang="es-CO"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r>
              <a:rPr lang="es-CO" sz="1400" dirty="0">
                <a:effectLst/>
                <a:latin typeface="Arial" panose="020B0604020202020204" pitchFamily="34" charset="0"/>
                <a:ea typeface="Times New Roman" panose="02020603050405020304" pitchFamily="18" charset="0"/>
                <a:cs typeface="Arial" panose="020B0604020202020204" pitchFamily="34" charset="0"/>
              </a:rPr>
              <a:t>Procesos que cursen o hayan cursado en contra de la Lotería, y causas generadoras de los conflictos; el índice de condenas; los tipos de daño por los cuales resulta demandado o condenado;</a:t>
            </a:r>
          </a:p>
          <a:p>
            <a:pPr algn="just"/>
            <a:r>
              <a:rPr lang="es-CO" sz="1400" dirty="0">
                <a:effectLst/>
                <a:latin typeface="Arial" panose="020B0604020202020204" pitchFamily="34" charset="0"/>
                <a:ea typeface="Times New Roman" panose="02020603050405020304" pitchFamily="18" charset="0"/>
                <a:cs typeface="Arial" panose="020B0604020202020204" pitchFamily="34" charset="0"/>
              </a:rPr>
              <a:t>Procesos terminados favorable y desfavorablemente, así como los criterios o directrices institucionales y/o políticas de prevención del daño antijurídico implementados o creados por el Comité. La información se solicitará a la oficina jurídica con apoyo de los abogados de representación judicial</a:t>
            </a:r>
          </a:p>
          <a:p>
            <a:pPr algn="just"/>
            <a:r>
              <a:rPr lang="es-CO" sz="1400" dirty="0">
                <a:effectLst/>
                <a:latin typeface="Arial" panose="020B0604020202020204" pitchFamily="34" charset="0"/>
                <a:ea typeface="Times New Roman" panose="02020603050405020304" pitchFamily="18" charset="0"/>
                <a:cs typeface="Arial" panose="020B0604020202020204" pitchFamily="34" charset="0"/>
              </a:rPr>
              <a:t>Las deficiencias en las actuaciones administrativas de la entidad, así como las deficiencias de las actuaciones procesales por parte de los apoderados, con el objeto de proponer correctivos. </a:t>
            </a:r>
          </a:p>
          <a:p>
            <a:pPr algn="just"/>
            <a:r>
              <a:rPr lang="es-CO" sz="1400" dirty="0">
                <a:effectLst/>
                <a:latin typeface="Arial" panose="020B0604020202020204" pitchFamily="34" charset="0"/>
                <a:ea typeface="Times New Roman" panose="02020603050405020304" pitchFamily="18" charset="0"/>
                <a:cs typeface="Arial" panose="020B0604020202020204" pitchFamily="34" charset="0"/>
              </a:rPr>
              <a:t>Calificación del contingente judicial.</a:t>
            </a:r>
          </a:p>
          <a:p>
            <a:pPr algn="just"/>
            <a:r>
              <a:rPr lang="es-CO" sz="1400" dirty="0">
                <a:latin typeface="Arial" panose="020B0604020202020204" pitchFamily="34" charset="0"/>
                <a:ea typeface="Times New Roman" panose="02020603050405020304" pitchFamily="18" charset="0"/>
                <a:cs typeface="Arial" panose="020B0604020202020204" pitchFamily="34" charset="0"/>
              </a:rPr>
              <a:t>I</a:t>
            </a:r>
            <a:r>
              <a:rPr lang="es-CO" sz="1400" dirty="0">
                <a:effectLst/>
                <a:latin typeface="Arial" panose="020B0604020202020204" pitchFamily="34" charset="0"/>
                <a:ea typeface="Times New Roman" panose="02020603050405020304" pitchFamily="18" charset="0"/>
                <a:cs typeface="Arial" panose="020B0604020202020204" pitchFamily="34" charset="0"/>
              </a:rPr>
              <a:t>nformes sobre el análisis e implementación del Plan Maestro de Acciones Judiciales para emitir las recomendaciones correspondientes.</a:t>
            </a:r>
          </a:p>
          <a:p>
            <a:pPr algn="just"/>
            <a:r>
              <a:rPr lang="es-CO" sz="1400" dirty="0">
                <a:effectLst/>
                <a:latin typeface="Arial" panose="020B0604020202020204" pitchFamily="34" charset="0"/>
                <a:ea typeface="Times New Roman" panose="02020603050405020304" pitchFamily="18" charset="0"/>
                <a:cs typeface="Arial" panose="020B0604020202020204" pitchFamily="34" charset="0"/>
              </a:rPr>
              <a:t>Cumplimiento de las sentencias condenatorias, así como de las conciliaciones o pactos de cumplimiento, transacciones u otros medios alternativos de solución de conflictos suscritos por parte de la entidad u organismo al que pertenecen, a fin de determinar las acciones preventivas o correctivas para su adecuado cumplimiento y desarrollar políticas de prevención del daño antijurídico.</a:t>
            </a:r>
          </a:p>
          <a:p>
            <a:pPr algn="just"/>
            <a:r>
              <a:rPr lang="es-CO" sz="1400" dirty="0">
                <a:latin typeface="Arial" panose="020B0604020202020204" pitchFamily="34" charset="0"/>
                <a:ea typeface="Times New Roman" panose="02020603050405020304" pitchFamily="18" charset="0"/>
                <a:cs typeface="Arial" panose="020B0604020202020204" pitchFamily="34" charset="0"/>
              </a:rPr>
              <a:t>I</a:t>
            </a:r>
            <a:r>
              <a:rPr lang="es-CO" sz="1400" dirty="0">
                <a:effectLst/>
                <a:latin typeface="Arial" panose="020B0604020202020204" pitchFamily="34" charset="0"/>
                <a:ea typeface="Times New Roman" panose="02020603050405020304" pitchFamily="18" charset="0"/>
                <a:cs typeface="Arial" panose="020B0604020202020204" pitchFamily="34" charset="0"/>
              </a:rPr>
              <a:t>nformarse sobre el registro   de sentencias, laudos   arbitrales   y conciliaciones que lleva la entidad. Para ello se requerirá periódicamente al jefe de la oficina jurídica o quien haga sus veces en la presentación de un reporte actualizado de las mismas cada seis (6) meses. </a:t>
            </a:r>
          </a:p>
          <a:p>
            <a:pPr marL="0" marR="0" lvl="0" indent="0" algn="l" defTabSz="914400" rtl="0" eaLnBrk="0" fontAlgn="base" latinLnBrk="0" hangingPunct="0">
              <a:lnSpc>
                <a:spcPct val="100000"/>
              </a:lnSpc>
              <a:spcBef>
                <a:spcPct val="0"/>
              </a:spcBef>
              <a:spcAft>
                <a:spcPct val="0"/>
              </a:spcAft>
              <a:buClrTx/>
              <a:buSzTx/>
              <a:buNone/>
              <a:tabLst/>
            </a:pPr>
            <a:endParaRPr kumimoji="0" lang="es-CO" altLang="es-CO"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0714598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mph" presetSubtype="0" fill="hold" nodeType="clickEffect">
                                  <p:stCondLst>
                                    <p:cond delay="0"/>
                                  </p:stCondLst>
                                  <p:childTnLst>
                                    <p:animClr clrSpc="hsl" dir="cw">
                                      <p:cBhvr override="childStyle">
                                        <p:cTn id="6" dur="500" fill="hold"/>
                                        <p:tgtEl>
                                          <p:spTgt spid="3"/>
                                        </p:tgtEl>
                                        <p:attrNameLst>
                                          <p:attrName>style.color</p:attrName>
                                        </p:attrNameLst>
                                      </p:cBhvr>
                                      <p:by>
                                        <p:hsl h="7200000" s="0" l="0"/>
                                      </p:by>
                                    </p:animClr>
                                    <p:animClr clrSpc="hsl" dir="cw">
                                      <p:cBhvr>
                                        <p:cTn id="7" dur="500" fill="hold"/>
                                        <p:tgtEl>
                                          <p:spTgt spid="3"/>
                                        </p:tgtEl>
                                        <p:attrNameLst>
                                          <p:attrName>fillcolor</p:attrName>
                                        </p:attrNameLst>
                                      </p:cBhvr>
                                      <p:by>
                                        <p:hsl h="7200000" s="0" l="0"/>
                                      </p:by>
                                    </p:animClr>
                                    <p:animClr clrSpc="hsl" dir="cw">
                                      <p:cBhvr>
                                        <p:cTn id="8" dur="500" fill="hold"/>
                                        <p:tgtEl>
                                          <p:spTgt spid="3"/>
                                        </p:tgtEl>
                                        <p:attrNameLst>
                                          <p:attrName>stroke.color</p:attrName>
                                        </p:attrNameLst>
                                      </p:cBhvr>
                                      <p:by>
                                        <p:hsl h="7200000" s="0" l="0"/>
                                      </p:by>
                                    </p:animClr>
                                    <p:set>
                                      <p:cBhvr>
                                        <p:cTn id="9" dur="500" fill="hold"/>
                                        <p:tgtEl>
                                          <p:spTgt spid="3"/>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Rectangle 32"/>
          <p:cNvSpPr/>
          <p:nvPr/>
        </p:nvSpPr>
        <p:spPr>
          <a:xfrm>
            <a:off x="-1" y="1"/>
            <a:ext cx="12192001" cy="685800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1" name="Picture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082639" y="2386142"/>
            <a:ext cx="1793174" cy="2103530"/>
          </a:xfrm>
          <a:prstGeom prst="rect">
            <a:avLst/>
          </a:prstGeom>
        </p:spPr>
      </p:pic>
    </p:spTree>
    <p:extLst>
      <p:ext uri="{BB962C8B-B14F-4D97-AF65-F5344CB8AC3E}">
        <p14:creationId xmlns:p14="http://schemas.microsoft.com/office/powerpoint/2010/main" val="923922705"/>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ipe(down)">
                                      <p:cBhvr>
                                        <p:cTn id="7" dur="580">
                                          <p:stCondLst>
                                            <p:cond delay="0"/>
                                          </p:stCondLst>
                                        </p:cTn>
                                        <p:tgtEl>
                                          <p:spTgt spid="11"/>
                                        </p:tgtEl>
                                      </p:cBhvr>
                                    </p:animEffect>
                                    <p:anim calcmode="lin" valueType="num">
                                      <p:cBhvr>
                                        <p:cTn id="8" dur="1822" tmFilter="0,0; 0.14,0.36; 0.43,0.73; 0.71,0.91; 1.0,1.0">
                                          <p:stCondLst>
                                            <p:cond delay="0"/>
                                          </p:stCondLst>
                                        </p:cTn>
                                        <p:tgtEl>
                                          <p:spTgt spid="11"/>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11"/>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11"/>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11"/>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11"/>
                                        </p:tgtEl>
                                        <p:attrNameLst>
                                          <p:attrName>ppt_y</p:attrName>
                                        </p:attrNameLst>
                                      </p:cBhvr>
                                      <p:tavLst>
                                        <p:tav tm="0" fmla="#ppt_y-sin(pi*$)/81">
                                          <p:val>
                                            <p:fltVal val="0"/>
                                          </p:val>
                                        </p:tav>
                                        <p:tav tm="100000">
                                          <p:val>
                                            <p:fltVal val="1"/>
                                          </p:val>
                                        </p:tav>
                                      </p:tavLst>
                                    </p:anim>
                                    <p:animScale>
                                      <p:cBhvr>
                                        <p:cTn id="13" dur="26">
                                          <p:stCondLst>
                                            <p:cond delay="650"/>
                                          </p:stCondLst>
                                        </p:cTn>
                                        <p:tgtEl>
                                          <p:spTgt spid="11"/>
                                        </p:tgtEl>
                                      </p:cBhvr>
                                      <p:to x="100000" y="60000"/>
                                    </p:animScale>
                                    <p:animScale>
                                      <p:cBhvr>
                                        <p:cTn id="14" dur="166" decel="50000">
                                          <p:stCondLst>
                                            <p:cond delay="676"/>
                                          </p:stCondLst>
                                        </p:cTn>
                                        <p:tgtEl>
                                          <p:spTgt spid="11"/>
                                        </p:tgtEl>
                                      </p:cBhvr>
                                      <p:to x="100000" y="100000"/>
                                    </p:animScale>
                                    <p:animScale>
                                      <p:cBhvr>
                                        <p:cTn id="15" dur="26">
                                          <p:stCondLst>
                                            <p:cond delay="1312"/>
                                          </p:stCondLst>
                                        </p:cTn>
                                        <p:tgtEl>
                                          <p:spTgt spid="11"/>
                                        </p:tgtEl>
                                      </p:cBhvr>
                                      <p:to x="100000" y="80000"/>
                                    </p:animScale>
                                    <p:animScale>
                                      <p:cBhvr>
                                        <p:cTn id="16" dur="166" decel="50000">
                                          <p:stCondLst>
                                            <p:cond delay="1338"/>
                                          </p:stCondLst>
                                        </p:cTn>
                                        <p:tgtEl>
                                          <p:spTgt spid="11"/>
                                        </p:tgtEl>
                                      </p:cBhvr>
                                      <p:to x="100000" y="100000"/>
                                    </p:animScale>
                                    <p:animScale>
                                      <p:cBhvr>
                                        <p:cTn id="17" dur="26">
                                          <p:stCondLst>
                                            <p:cond delay="1642"/>
                                          </p:stCondLst>
                                        </p:cTn>
                                        <p:tgtEl>
                                          <p:spTgt spid="11"/>
                                        </p:tgtEl>
                                      </p:cBhvr>
                                      <p:to x="100000" y="90000"/>
                                    </p:animScale>
                                    <p:animScale>
                                      <p:cBhvr>
                                        <p:cTn id="18" dur="166" decel="50000">
                                          <p:stCondLst>
                                            <p:cond delay="1668"/>
                                          </p:stCondLst>
                                        </p:cTn>
                                        <p:tgtEl>
                                          <p:spTgt spid="11"/>
                                        </p:tgtEl>
                                      </p:cBhvr>
                                      <p:to x="100000" y="100000"/>
                                    </p:animScale>
                                    <p:animScale>
                                      <p:cBhvr>
                                        <p:cTn id="19" dur="26">
                                          <p:stCondLst>
                                            <p:cond delay="1808"/>
                                          </p:stCondLst>
                                        </p:cTn>
                                        <p:tgtEl>
                                          <p:spTgt spid="11"/>
                                        </p:tgtEl>
                                      </p:cBhvr>
                                      <p:to x="100000" y="95000"/>
                                    </p:animScale>
                                    <p:animScale>
                                      <p:cBhvr>
                                        <p:cTn id="20" dur="166" decel="50000">
                                          <p:stCondLst>
                                            <p:cond delay="1834"/>
                                          </p:stCondLst>
                                        </p:cTn>
                                        <p:tgtEl>
                                          <p:spTgt spid="11"/>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15"/>
          <p:cNvSpPr/>
          <p:nvPr/>
        </p:nvSpPr>
        <p:spPr>
          <a:xfrm>
            <a:off x="0" y="2473356"/>
            <a:ext cx="767253" cy="978349"/>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Rectangle 19">
            <a:extLst>
              <a:ext uri="{FF2B5EF4-FFF2-40B4-BE49-F238E27FC236}">
                <a16:creationId xmlns:a16="http://schemas.microsoft.com/office/drawing/2014/main" id="{E04052FE-DC67-4CED-A8B7-0B002DA6CD04}"/>
              </a:ext>
            </a:extLst>
          </p:cNvPr>
          <p:cNvSpPr/>
          <p:nvPr/>
        </p:nvSpPr>
        <p:spPr>
          <a:xfrm>
            <a:off x="11424743" y="2464967"/>
            <a:ext cx="767257" cy="964033"/>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Rectángulo 2">
            <a:extLst>
              <a:ext uri="{FF2B5EF4-FFF2-40B4-BE49-F238E27FC236}">
                <a16:creationId xmlns:a16="http://schemas.microsoft.com/office/drawing/2014/main" id="{216F4C60-D467-4822-AFF9-1C20A23AFA2C}"/>
              </a:ext>
            </a:extLst>
          </p:cNvPr>
          <p:cNvSpPr/>
          <p:nvPr/>
        </p:nvSpPr>
        <p:spPr>
          <a:xfrm>
            <a:off x="1440700" y="788678"/>
            <a:ext cx="9343104" cy="1569660"/>
          </a:xfrm>
          <a:prstGeom prst="rect">
            <a:avLst/>
          </a:prstGeom>
        </p:spPr>
        <p:txBody>
          <a:bodyPr wrap="square">
            <a:spAutoFit/>
          </a:bodyPr>
          <a:lstStyle/>
          <a:p>
            <a:pPr algn="ctr"/>
            <a:r>
              <a:rPr lang="es-CO" sz="4800" b="1" dirty="0">
                <a:solidFill>
                  <a:srgbClr val="0070C0"/>
                </a:solidFill>
              </a:rPr>
              <a:t>Informes semestrales.</a:t>
            </a:r>
          </a:p>
          <a:p>
            <a:pPr algn="ctr"/>
            <a:r>
              <a:rPr lang="es-CO" sz="4800" b="1" dirty="0">
                <a:solidFill>
                  <a:srgbClr val="0070C0"/>
                </a:solidFill>
              </a:rPr>
              <a:t> -Decreto 73 de 2023</a:t>
            </a:r>
            <a:endParaRPr lang="es-CO" sz="4800" b="1" dirty="0">
              <a:solidFill>
                <a:srgbClr val="234266"/>
              </a:solidFill>
              <a:latin typeface="Arial Narrow" panose="020B0606020202030204" pitchFamily="34" charset="0"/>
            </a:endParaRPr>
          </a:p>
        </p:txBody>
      </p:sp>
      <p:sp>
        <p:nvSpPr>
          <p:cNvPr id="2" name="CuadroTexto 1"/>
          <p:cNvSpPr txBox="1"/>
          <p:nvPr/>
        </p:nvSpPr>
        <p:spPr>
          <a:xfrm>
            <a:off x="1440700" y="2962530"/>
            <a:ext cx="9705696" cy="1231106"/>
          </a:xfrm>
          <a:prstGeom prst="rect">
            <a:avLst/>
          </a:prstGeom>
          <a:noFill/>
        </p:spPr>
        <p:txBody>
          <a:bodyPr wrap="square" rtlCol="0">
            <a:spAutoFit/>
          </a:bodyPr>
          <a:lstStyle/>
          <a:p>
            <a:endParaRPr lang="es-CO" dirty="0"/>
          </a:p>
          <a:p>
            <a:pPr algn="ctr"/>
            <a:r>
              <a:rPr lang="es-CO" sz="2400" dirty="0"/>
              <a:t> “</a:t>
            </a:r>
            <a:r>
              <a:rPr lang="es-MX" sz="2800" dirty="0"/>
              <a:t>Presentar un informe a los integrantes del Comité de Conciliación sobre las actividades desarrolladas por el mismo</a:t>
            </a:r>
            <a:r>
              <a:rPr lang="es-CO" sz="2800" dirty="0"/>
              <a:t>; …”</a:t>
            </a:r>
          </a:p>
        </p:txBody>
      </p:sp>
      <p:pic>
        <p:nvPicPr>
          <p:cNvPr id="50" name="Picture 1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46396" y="0"/>
            <a:ext cx="885508" cy="980724"/>
          </a:xfrm>
          <a:prstGeom prst="rect">
            <a:avLst/>
          </a:prstGeom>
        </p:spPr>
      </p:pic>
    </p:spTree>
    <p:extLst>
      <p:ext uri="{BB962C8B-B14F-4D97-AF65-F5344CB8AC3E}">
        <p14:creationId xmlns:p14="http://schemas.microsoft.com/office/powerpoint/2010/main" val="17531441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500" fill="hold"/>
                                        <p:tgtEl>
                                          <p:spTgt spid="3"/>
                                        </p:tgtEl>
                                        <p:attrNameLst>
                                          <p:attrName>ppt_x</p:attrName>
                                        </p:attrNameLst>
                                      </p:cBhvr>
                                      <p:tavLst>
                                        <p:tav tm="0">
                                          <p:val>
                                            <p:strVal val="#ppt_x"/>
                                          </p:val>
                                        </p:tav>
                                        <p:tav tm="100000">
                                          <p:val>
                                            <p:strVal val="#ppt_x"/>
                                          </p:val>
                                        </p:tav>
                                      </p:tavLst>
                                    </p:anim>
                                    <p:anim calcmode="lin" valueType="num">
                                      <p:cBhvr additive="base">
                                        <p:cTn id="12"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2731"/>
        <p:cNvGrpSpPr/>
        <p:nvPr/>
      </p:nvGrpSpPr>
      <p:grpSpPr>
        <a:xfrm>
          <a:off x="0" y="0"/>
          <a:ext cx="0" cy="0"/>
          <a:chOff x="0" y="0"/>
          <a:chExt cx="0" cy="0"/>
        </a:xfrm>
      </p:grpSpPr>
      <p:sp>
        <p:nvSpPr>
          <p:cNvPr id="2739" name="Google Shape;2739;p44"/>
          <p:cNvSpPr/>
          <p:nvPr/>
        </p:nvSpPr>
        <p:spPr>
          <a:xfrm>
            <a:off x="7676841" y="2559658"/>
            <a:ext cx="4024670" cy="2408028"/>
          </a:xfrm>
          <a:prstGeom prst="rect">
            <a:avLst/>
          </a:prstGeom>
          <a:noFill/>
          <a:ln>
            <a:noFill/>
          </a:ln>
        </p:spPr>
        <p:txBody>
          <a:bodyPr spcFirstLastPara="1" wrap="square" lIns="120000" tIns="121900" rIns="365733" bIns="121900" anchor="ctr" anchorCtr="0">
            <a:noAutofit/>
          </a:bodyPr>
          <a:lstStyle/>
          <a:p>
            <a:pPr algn="just">
              <a:buClr>
                <a:srgbClr val="000000"/>
              </a:buClr>
              <a:buSzPts val="1100"/>
            </a:pPr>
            <a:endParaRPr lang="en" sz="2000" dirty="0">
              <a:latin typeface="Fira Sans"/>
              <a:ea typeface="Fira Sans"/>
              <a:cs typeface="Fira Sans"/>
              <a:sym typeface="Fira Sans"/>
            </a:endParaRPr>
          </a:p>
          <a:p>
            <a:pPr algn="just">
              <a:buClr>
                <a:srgbClr val="000000"/>
              </a:buClr>
              <a:buSzPts val="1100"/>
            </a:pPr>
            <a:endParaRPr sz="2000" dirty="0">
              <a:latin typeface="Fira Sans"/>
              <a:ea typeface="Fira Sans"/>
              <a:cs typeface="Fira Sans"/>
              <a:sym typeface="Fira Sans"/>
            </a:endParaRPr>
          </a:p>
        </p:txBody>
      </p:sp>
      <p:pic>
        <p:nvPicPr>
          <p:cNvPr id="51" name="Picture 1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46396" y="0"/>
            <a:ext cx="885508" cy="980724"/>
          </a:xfrm>
          <a:prstGeom prst="rect">
            <a:avLst/>
          </a:prstGeom>
        </p:spPr>
      </p:pic>
      <p:sp>
        <p:nvSpPr>
          <p:cNvPr id="3" name="Título 2"/>
          <p:cNvSpPr>
            <a:spLocks noGrp="1"/>
          </p:cNvSpPr>
          <p:nvPr>
            <p:ph type="title"/>
          </p:nvPr>
        </p:nvSpPr>
        <p:spPr/>
        <p:txBody>
          <a:bodyPr>
            <a:normAutofit/>
          </a:bodyPr>
          <a:lstStyle/>
          <a:p>
            <a:pPr algn="ctr"/>
            <a:r>
              <a:rPr lang="es-MX" sz="3200" b="1" dirty="0">
                <a:solidFill>
                  <a:srgbClr val="002060"/>
                </a:solidFill>
                <a:effectLst>
                  <a:outerShdw blurRad="38100" dist="38100" dir="2700000" algn="tl">
                    <a:srgbClr val="000000">
                      <a:alpha val="43137"/>
                    </a:srgbClr>
                  </a:outerShdw>
                </a:effectLst>
              </a:rPr>
              <a:t>Mecanismos alternos utilizados en el periodo Enero – diciembre de 2023</a:t>
            </a:r>
            <a:endParaRPr lang="en-US" sz="3200" b="1" u="sng" dirty="0">
              <a:effectLst>
                <a:outerShdw blurRad="38100" dist="38100" dir="2700000" algn="tl">
                  <a:srgbClr val="000000">
                    <a:alpha val="43137"/>
                  </a:srgbClr>
                </a:outerShdw>
              </a:effectLst>
            </a:endParaRPr>
          </a:p>
        </p:txBody>
      </p:sp>
      <p:sp>
        <p:nvSpPr>
          <p:cNvPr id="6" name="Marcador de contenido 5"/>
          <p:cNvSpPr>
            <a:spLocks noGrp="1"/>
          </p:cNvSpPr>
          <p:nvPr>
            <p:ph sz="half" idx="2"/>
          </p:nvPr>
        </p:nvSpPr>
        <p:spPr>
          <a:xfrm>
            <a:off x="839788" y="2181224"/>
            <a:ext cx="10515600" cy="4175125"/>
          </a:xfrm>
        </p:spPr>
        <p:txBody>
          <a:bodyPr>
            <a:noAutofit/>
          </a:bodyPr>
          <a:lstStyle/>
          <a:p>
            <a:pPr marL="0" indent="0" algn="just">
              <a:buNone/>
            </a:pPr>
            <a:r>
              <a:rPr lang="es-CO" sz="1400" b="1" dirty="0">
                <a:latin typeface="Arial" panose="020B0604020202020204" pitchFamily="34" charset="0"/>
                <a:cs typeface="Arial" panose="020B0604020202020204" pitchFamily="34" charset="0"/>
              </a:rPr>
              <a:t>Número total de casos resueltos empleando el respectivo mecanismo alternativo de solución de conflictos:  uno</a:t>
            </a:r>
          </a:p>
          <a:p>
            <a:pPr marL="0" indent="0" algn="just">
              <a:buNone/>
            </a:pPr>
            <a:r>
              <a:rPr lang="es-CO" sz="1400" b="1" u="sng" dirty="0">
                <a:latin typeface="Arial" panose="020B0604020202020204" pitchFamily="34" charset="0"/>
                <a:cs typeface="Arial" panose="020B0604020202020204" pitchFamily="34" charset="0"/>
              </a:rPr>
              <a:t>Utilizado 3:</a:t>
            </a:r>
          </a:p>
          <a:p>
            <a:pPr marL="0" indent="0" algn="just">
              <a:buNone/>
            </a:pPr>
            <a:r>
              <a:rPr lang="es-MX" sz="1400" b="1" dirty="0">
                <a:effectLst/>
                <a:latin typeface="Arial" panose="020B0604020202020204" pitchFamily="34" charset="0"/>
                <a:cs typeface="Arial" panose="020B0604020202020204" pitchFamily="34" charset="0"/>
              </a:rPr>
              <a:t>CONCILIACIÓN EXTRAJUDICIAL</a:t>
            </a:r>
            <a:r>
              <a:rPr lang="es-MX" sz="1400" dirty="0">
                <a:effectLst/>
                <a:latin typeface="Arial" panose="020B0604020202020204" pitchFamily="34" charset="0"/>
                <a:cs typeface="Arial" panose="020B0604020202020204" pitchFamily="34" charset="0"/>
              </a:rPr>
              <a:t>. Responsable de la Ficha : WILSON ISIDORO ALGECIRA CARRILLO</a:t>
            </a:r>
            <a:r>
              <a:rPr lang="es-CO" sz="1400" dirty="0">
                <a:latin typeface="Arial" panose="020B0604020202020204" pitchFamily="34" charset="0"/>
                <a:cs typeface="Arial" panose="020B0604020202020204" pitchFamily="34" charset="0"/>
              </a:rPr>
              <a:t> . Caso: </a:t>
            </a:r>
            <a:r>
              <a:rPr lang="es-MX" sz="1400" dirty="0">
                <a:effectLst/>
                <a:latin typeface="Arial" panose="020B0604020202020204" pitchFamily="34" charset="0"/>
                <a:cs typeface="Arial" panose="020B0604020202020204" pitchFamily="34" charset="0"/>
              </a:rPr>
              <a:t>"Debe la Lotería pagar la sanción impuesta por el Despacho del Director Territorial Bogotá del Ministerio de Trabajo, a través de la resolución No. 1273 del 27 de agosto de2013,confirmada en reposición mediante Resolución No. 276 del 3 de febrero de2016 y modificada en apelación, mediante Resolución No. 2678 de 2022 del 25de julio de2022</a:t>
            </a:r>
            <a:r>
              <a:rPr lang="es-MX" sz="1400" dirty="0">
                <a:latin typeface="Arial" panose="020B0604020202020204" pitchFamily="34" charset="0"/>
                <a:cs typeface="Arial" panose="020B0604020202020204" pitchFamily="34" charset="0"/>
              </a:rPr>
              <a:t>.</a:t>
            </a:r>
            <a:r>
              <a:rPr lang="es-CO" sz="1400" dirty="0">
                <a:latin typeface="Arial" panose="020B0604020202020204" pitchFamily="34" charset="0"/>
                <a:cs typeface="Arial" panose="020B0604020202020204" pitchFamily="34" charset="0"/>
              </a:rPr>
              <a:t> </a:t>
            </a:r>
          </a:p>
          <a:p>
            <a:pPr marL="0" indent="0" algn="just">
              <a:buNone/>
            </a:pPr>
            <a:r>
              <a:rPr lang="es-CO" sz="1400" dirty="0">
                <a:latin typeface="Arial" panose="020B0604020202020204" pitchFamily="34" charset="0"/>
                <a:cs typeface="Arial" panose="020B0604020202020204" pitchFamily="34" charset="0"/>
              </a:rPr>
              <a:t>Comité extraordinario 20 de febrero de 2023. </a:t>
            </a:r>
            <a:r>
              <a:rPr lang="es-MX" sz="1400" dirty="0">
                <a:effectLst/>
                <a:latin typeface="Arial" panose="020B0604020202020204" pitchFamily="34" charset="0"/>
                <a:cs typeface="Arial" panose="020B0604020202020204" pitchFamily="34" charset="0"/>
              </a:rPr>
              <a:t>Recomendación: autorizar al apoderado para conciliar con el Ministerio de Trabajo, la restitución del derecho, consistente en la devolución del dinero pagado por concepto de multas impuestas por el Ministerio de Trabajo, mediante Resolución No. 2678 de fecha 25 de julio de 2022, notificada el día 06 de septiembre de 2022, por valor de DOCE MILLONES QUINIENTOS VEINTEMIL TREINTA Y OCHO PESOS (COP $12.520.038,oo) </a:t>
            </a:r>
            <a:r>
              <a:rPr lang="es-MX" sz="1400" dirty="0" err="1">
                <a:effectLst/>
                <a:latin typeface="Arial" panose="020B0604020202020204" pitchFamily="34" charset="0"/>
                <a:cs typeface="Arial" panose="020B0604020202020204" pitchFamily="34" charset="0"/>
              </a:rPr>
              <a:t>MCTe</a:t>
            </a:r>
            <a:r>
              <a:rPr lang="es-MX" sz="1400" dirty="0">
                <a:effectLst/>
                <a:latin typeface="Arial" panose="020B0604020202020204" pitchFamily="34" charset="0"/>
                <a:cs typeface="Arial" panose="020B0604020202020204" pitchFamily="34" charset="0"/>
              </a:rPr>
              <a:t> </a:t>
            </a:r>
          </a:p>
          <a:p>
            <a:pPr marL="0" indent="0" algn="just">
              <a:buNone/>
            </a:pPr>
            <a:r>
              <a:rPr lang="es-MX" sz="1400" dirty="0">
                <a:latin typeface="Arial" panose="020B0604020202020204" pitchFamily="34" charset="0"/>
                <a:cs typeface="Arial" panose="020B0604020202020204" pitchFamily="34" charset="0"/>
              </a:rPr>
              <a:t>El </a:t>
            </a:r>
            <a:r>
              <a:rPr lang="es-MX" sz="1400" dirty="0">
                <a:effectLst/>
                <a:latin typeface="Arial" panose="020B0604020202020204" pitchFamily="34" charset="0"/>
                <a:cs typeface="Arial" panose="020B0604020202020204" pitchFamily="34" charset="0"/>
              </a:rPr>
              <a:t>Comité de manera unánime ha decidido CONCILIAR con el Ministerio de Trabajo, la restitución del derecho, consistente en la devolución del dinero pagado por concepto de multas impuestas por el Ministerio de Trabajo, mediante Resolución No. 2678 de fecha 25 de julio de 2022, notificada el día 06 de septiembre de 2022, por valor de DOCE MILLONES QUINIENTOSVEINTE MIL TREINTA Y OCHO PESOS (COP $12.520.038,oo ,</a:t>
            </a:r>
            <a:r>
              <a:rPr lang="es-MX" sz="1400" dirty="0" err="1">
                <a:effectLst/>
                <a:latin typeface="Arial" panose="020B0604020202020204" pitchFamily="34" charset="0"/>
                <a:cs typeface="Arial" panose="020B0604020202020204" pitchFamily="34" charset="0"/>
              </a:rPr>
              <a:t>oo</a:t>
            </a:r>
            <a:r>
              <a:rPr lang="es-MX" sz="1400" dirty="0">
                <a:effectLst/>
                <a:latin typeface="Arial" panose="020B0604020202020204" pitchFamily="34" charset="0"/>
                <a:cs typeface="Arial" panose="020B0604020202020204" pitchFamily="34" charset="0"/>
              </a:rPr>
              <a:t>)</a:t>
            </a:r>
            <a:endParaRPr lang="es-CO" sz="1400" dirty="0">
              <a:latin typeface="Arial" panose="020B0604020202020204" pitchFamily="34" charset="0"/>
              <a:cs typeface="Arial" panose="020B0604020202020204" pitchFamily="34" charset="0"/>
            </a:endParaRPr>
          </a:p>
          <a:p>
            <a:pPr marL="0" indent="0" algn="just">
              <a:buNone/>
            </a:pPr>
            <a:r>
              <a:rPr lang="es-CO" sz="1400" dirty="0">
                <a:latin typeface="Arial" panose="020B0604020202020204" pitchFamily="34" charset="0"/>
                <a:cs typeface="Arial" panose="020B0604020202020204" pitchFamily="34" charset="0"/>
              </a:rPr>
              <a:t>CONCILIACIÓN  FALLIDA DE ACUERDO CON EL ACTA ENVIADA POR EL ABOGADO</a:t>
            </a:r>
            <a:endParaRPr lang="en-US" sz="1400" dirty="0"/>
          </a:p>
        </p:txBody>
      </p:sp>
      <p:sp>
        <p:nvSpPr>
          <p:cNvPr id="2" name="Marcador de fecha 1"/>
          <p:cNvSpPr>
            <a:spLocks noGrp="1"/>
          </p:cNvSpPr>
          <p:nvPr>
            <p:ph type="dt" sz="half" idx="10"/>
          </p:nvPr>
        </p:nvSpPr>
        <p:spPr/>
        <p:txBody>
          <a:bodyPr/>
          <a:lstStyle/>
          <a:p>
            <a:r>
              <a:rPr lang="es-CO" dirty="0"/>
              <a:t>Julio 2022</a:t>
            </a:r>
          </a:p>
        </p:txBody>
      </p:sp>
      <p:sp>
        <p:nvSpPr>
          <p:cNvPr id="10" name="Rectángulo 9"/>
          <p:cNvSpPr/>
          <p:nvPr/>
        </p:nvSpPr>
        <p:spPr>
          <a:xfrm>
            <a:off x="0" y="2286000"/>
            <a:ext cx="228845" cy="1987062"/>
          </a:xfrm>
          <a:prstGeom prst="rec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ángulo 10"/>
          <p:cNvSpPr/>
          <p:nvPr/>
        </p:nvSpPr>
        <p:spPr>
          <a:xfrm>
            <a:off x="11966331" y="2286000"/>
            <a:ext cx="225669" cy="1987062"/>
          </a:xfrm>
          <a:prstGeom prst="rec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4726532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2000"/>
                                        <p:tgtEl>
                                          <p:spTgt spid="3"/>
                                        </p:tgtEl>
                                      </p:cBhvr>
                                    </p:animEffect>
                                    <p:anim calcmode="lin" valueType="num">
                                      <p:cBhvr>
                                        <p:cTn id="8" dur="2000" fill="hold"/>
                                        <p:tgtEl>
                                          <p:spTgt spid="3"/>
                                        </p:tgtEl>
                                        <p:attrNameLst>
                                          <p:attrName>ppt_w</p:attrName>
                                        </p:attrNameLst>
                                      </p:cBhvr>
                                      <p:tavLst>
                                        <p:tav tm="0" fmla="#ppt_w*sin(2.5*pi*$)">
                                          <p:val>
                                            <p:fltVal val="0"/>
                                          </p:val>
                                        </p:tav>
                                        <p:tav tm="100000">
                                          <p:val>
                                            <p:fltVal val="1"/>
                                          </p:val>
                                        </p:tav>
                                      </p:tavLst>
                                    </p:anim>
                                    <p:anim calcmode="lin" valueType="num">
                                      <p:cBhvr>
                                        <p:cTn id="9" dur="2000" fill="hold"/>
                                        <p:tgtEl>
                                          <p:spTgt spid="3"/>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2731"/>
        <p:cNvGrpSpPr/>
        <p:nvPr/>
      </p:nvGrpSpPr>
      <p:grpSpPr>
        <a:xfrm>
          <a:off x="0" y="0"/>
          <a:ext cx="0" cy="0"/>
          <a:chOff x="0" y="0"/>
          <a:chExt cx="0" cy="0"/>
        </a:xfrm>
      </p:grpSpPr>
      <p:sp>
        <p:nvSpPr>
          <p:cNvPr id="2739" name="Google Shape;2739;p44"/>
          <p:cNvSpPr/>
          <p:nvPr/>
        </p:nvSpPr>
        <p:spPr>
          <a:xfrm>
            <a:off x="7676841" y="2559658"/>
            <a:ext cx="4024670" cy="2408028"/>
          </a:xfrm>
          <a:prstGeom prst="rect">
            <a:avLst/>
          </a:prstGeom>
          <a:noFill/>
          <a:ln>
            <a:noFill/>
          </a:ln>
        </p:spPr>
        <p:txBody>
          <a:bodyPr spcFirstLastPara="1" wrap="square" lIns="120000" tIns="121900" rIns="365733" bIns="121900" anchor="ctr" anchorCtr="0">
            <a:noAutofit/>
          </a:bodyPr>
          <a:lstStyle/>
          <a:p>
            <a:pPr algn="just">
              <a:buClr>
                <a:srgbClr val="000000"/>
              </a:buClr>
              <a:buSzPts val="1100"/>
            </a:pPr>
            <a:endParaRPr lang="en" sz="2000" dirty="0">
              <a:latin typeface="Fira Sans"/>
              <a:ea typeface="Fira Sans"/>
              <a:cs typeface="Fira Sans"/>
              <a:sym typeface="Fira Sans"/>
            </a:endParaRPr>
          </a:p>
          <a:p>
            <a:pPr algn="just">
              <a:buClr>
                <a:srgbClr val="000000"/>
              </a:buClr>
              <a:buSzPts val="1100"/>
            </a:pPr>
            <a:endParaRPr sz="2000" dirty="0">
              <a:latin typeface="Fira Sans"/>
              <a:ea typeface="Fira Sans"/>
              <a:cs typeface="Fira Sans"/>
              <a:sym typeface="Fira Sans"/>
            </a:endParaRPr>
          </a:p>
        </p:txBody>
      </p:sp>
      <p:pic>
        <p:nvPicPr>
          <p:cNvPr id="51" name="Picture 1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46396" y="0"/>
            <a:ext cx="885508" cy="980724"/>
          </a:xfrm>
          <a:prstGeom prst="rect">
            <a:avLst/>
          </a:prstGeom>
        </p:spPr>
      </p:pic>
      <p:sp>
        <p:nvSpPr>
          <p:cNvPr id="3" name="Título 2"/>
          <p:cNvSpPr>
            <a:spLocks noGrp="1"/>
          </p:cNvSpPr>
          <p:nvPr>
            <p:ph type="title"/>
          </p:nvPr>
        </p:nvSpPr>
        <p:spPr/>
        <p:txBody>
          <a:bodyPr>
            <a:normAutofit/>
          </a:bodyPr>
          <a:lstStyle/>
          <a:p>
            <a:pPr algn="ctr"/>
            <a:r>
              <a:rPr lang="es-MX" sz="3200" b="1" dirty="0">
                <a:solidFill>
                  <a:srgbClr val="002060"/>
                </a:solidFill>
                <a:effectLst>
                  <a:outerShdw blurRad="38100" dist="38100" dir="2700000" algn="tl">
                    <a:srgbClr val="000000">
                      <a:alpha val="43137"/>
                    </a:srgbClr>
                  </a:outerShdw>
                </a:effectLst>
              </a:rPr>
              <a:t>Mecanismos alternos utilizados en el periodo Enero – diciembre de 2023</a:t>
            </a:r>
            <a:endParaRPr lang="en-US" sz="3200" b="1" u="sng" dirty="0">
              <a:effectLst>
                <a:outerShdw blurRad="38100" dist="38100" dir="2700000" algn="tl">
                  <a:srgbClr val="000000">
                    <a:alpha val="43137"/>
                  </a:srgbClr>
                </a:outerShdw>
              </a:effectLst>
            </a:endParaRPr>
          </a:p>
        </p:txBody>
      </p:sp>
      <p:sp>
        <p:nvSpPr>
          <p:cNvPr id="6" name="Marcador de contenido 5"/>
          <p:cNvSpPr>
            <a:spLocks noGrp="1"/>
          </p:cNvSpPr>
          <p:nvPr>
            <p:ph sz="half" idx="2"/>
          </p:nvPr>
        </p:nvSpPr>
        <p:spPr>
          <a:xfrm>
            <a:off x="839788" y="2181224"/>
            <a:ext cx="10515600" cy="4175125"/>
          </a:xfrm>
        </p:spPr>
        <p:txBody>
          <a:bodyPr>
            <a:noAutofit/>
          </a:bodyPr>
          <a:lstStyle/>
          <a:p>
            <a:pPr marL="0" indent="0" algn="just">
              <a:buNone/>
            </a:pPr>
            <a:r>
              <a:rPr lang="es-CO" sz="1600" b="1" dirty="0">
                <a:latin typeface="Arial" panose="020B0604020202020204" pitchFamily="34" charset="0"/>
                <a:cs typeface="Arial" panose="020B0604020202020204" pitchFamily="34" charset="0"/>
              </a:rPr>
              <a:t>Número total de casos resueltos empleando el respectivo mecanismo alternativo de solución de conflictos:  Cero</a:t>
            </a:r>
          </a:p>
          <a:p>
            <a:pPr marL="0" indent="0" algn="just">
              <a:buNone/>
            </a:pPr>
            <a:r>
              <a:rPr lang="es-CO" sz="1600" b="1" dirty="0">
                <a:latin typeface="Arial" panose="020B0604020202020204" pitchFamily="34" charset="0"/>
                <a:cs typeface="Arial" panose="020B0604020202020204" pitchFamily="34" charset="0"/>
              </a:rPr>
              <a:t>Utilizado: Principio de oportunidad </a:t>
            </a:r>
          </a:p>
          <a:p>
            <a:pPr marL="0" indent="0" algn="just">
              <a:buNone/>
            </a:pPr>
            <a:r>
              <a:rPr lang="es-MX" sz="1600" dirty="0">
                <a:effectLst/>
                <a:latin typeface="Arial" panose="020B0604020202020204" pitchFamily="34" charset="0"/>
                <a:cs typeface="Arial" panose="020B0604020202020204" pitchFamily="34" charset="0"/>
              </a:rPr>
              <a:t>¿Debe la Lotería de Bogotá solicitar la apertura del IRI por concepto de la sentencia condenatoria proferida en contra de la procesada CARMEN ROSA PIÑEROS, teniendo en cuenta la postura de la Unidad de Apuestas mediante memorando 420 de fecha 9 de marzo de 2023? a. a. En el caso concreto, por concepto de la sentencia condenatoria en firme proferida en contra de CARME ROSA PIÑEROS, la Lotería de Bogotá cuenta con la posibilidad y el derecho de solicitar ante el mismo Juzgado que profirió dicha condena que se abra el Incidente de Reparación Integral. b. La finalidad de dicho IRI sería buscar la indemnización integral de los perjuicios sufridos por concepto del delito cometido por la acá condenada</a:t>
            </a:r>
          </a:p>
          <a:p>
            <a:pPr marL="0" indent="0" algn="just">
              <a:buNone/>
            </a:pPr>
            <a:r>
              <a:rPr lang="es-MX" sz="1600" dirty="0">
                <a:effectLst/>
                <a:latin typeface="Arial" panose="020B0604020202020204" pitchFamily="34" charset="0"/>
                <a:cs typeface="Arial" panose="020B0604020202020204" pitchFamily="34" charset="0"/>
              </a:rPr>
              <a:t>De acuerdo con la recomendación contenida en la ficha 22 presentada por el abogado externo el Comité de Conciliación en pleno aprueba no iniciar incidente de reparación integral en el caso Carmen Piñeros.  Informe abogado: El 17 de marzo de 2023, se comunicó al Juzgado 53 Penal del Circuito con Función de Conocimiento, la decisión de la Lotería de no abrir IRI dentro del proceso CUI 110016000013201914475 ante el despacho</a:t>
            </a:r>
          </a:p>
          <a:p>
            <a:pPr marL="0" indent="0" algn="just">
              <a:buNone/>
            </a:pPr>
            <a:endParaRPr lang="es-MX" sz="1200" dirty="0">
              <a:effectLst/>
              <a:latin typeface="Arial" panose="020B0604020202020204" pitchFamily="34" charset="0"/>
              <a:cs typeface="Arial" panose="020B0604020202020204" pitchFamily="34" charset="0"/>
            </a:endParaRPr>
          </a:p>
        </p:txBody>
      </p:sp>
      <p:sp>
        <p:nvSpPr>
          <p:cNvPr id="2" name="Marcador de fecha 1"/>
          <p:cNvSpPr>
            <a:spLocks noGrp="1"/>
          </p:cNvSpPr>
          <p:nvPr>
            <p:ph type="dt" sz="half" idx="10"/>
          </p:nvPr>
        </p:nvSpPr>
        <p:spPr/>
        <p:txBody>
          <a:bodyPr/>
          <a:lstStyle/>
          <a:p>
            <a:r>
              <a:rPr lang="es-CO" dirty="0"/>
              <a:t>Julio 2022</a:t>
            </a:r>
          </a:p>
        </p:txBody>
      </p:sp>
      <p:sp>
        <p:nvSpPr>
          <p:cNvPr id="10" name="Rectángulo 9"/>
          <p:cNvSpPr/>
          <p:nvPr/>
        </p:nvSpPr>
        <p:spPr>
          <a:xfrm>
            <a:off x="0" y="2286000"/>
            <a:ext cx="228845" cy="1987062"/>
          </a:xfrm>
          <a:prstGeom prst="rec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ángulo 10"/>
          <p:cNvSpPr/>
          <p:nvPr/>
        </p:nvSpPr>
        <p:spPr>
          <a:xfrm>
            <a:off x="11966331" y="2286000"/>
            <a:ext cx="225669" cy="1987062"/>
          </a:xfrm>
          <a:prstGeom prst="rec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4938546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2000"/>
                                        <p:tgtEl>
                                          <p:spTgt spid="3"/>
                                        </p:tgtEl>
                                      </p:cBhvr>
                                    </p:animEffect>
                                    <p:anim calcmode="lin" valueType="num">
                                      <p:cBhvr>
                                        <p:cTn id="8" dur="2000" fill="hold"/>
                                        <p:tgtEl>
                                          <p:spTgt spid="3"/>
                                        </p:tgtEl>
                                        <p:attrNameLst>
                                          <p:attrName>ppt_w</p:attrName>
                                        </p:attrNameLst>
                                      </p:cBhvr>
                                      <p:tavLst>
                                        <p:tav tm="0" fmla="#ppt_w*sin(2.5*pi*$)">
                                          <p:val>
                                            <p:fltVal val="0"/>
                                          </p:val>
                                        </p:tav>
                                        <p:tav tm="100000">
                                          <p:val>
                                            <p:fltVal val="1"/>
                                          </p:val>
                                        </p:tav>
                                      </p:tavLst>
                                    </p:anim>
                                    <p:anim calcmode="lin" valueType="num">
                                      <p:cBhvr>
                                        <p:cTn id="9" dur="2000" fill="hold"/>
                                        <p:tgtEl>
                                          <p:spTgt spid="3"/>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2731"/>
        <p:cNvGrpSpPr/>
        <p:nvPr/>
      </p:nvGrpSpPr>
      <p:grpSpPr>
        <a:xfrm>
          <a:off x="0" y="0"/>
          <a:ext cx="0" cy="0"/>
          <a:chOff x="0" y="0"/>
          <a:chExt cx="0" cy="0"/>
        </a:xfrm>
      </p:grpSpPr>
      <p:sp>
        <p:nvSpPr>
          <p:cNvPr id="2739" name="Google Shape;2739;p44"/>
          <p:cNvSpPr/>
          <p:nvPr/>
        </p:nvSpPr>
        <p:spPr>
          <a:xfrm>
            <a:off x="7676841" y="2559658"/>
            <a:ext cx="4024670" cy="2408028"/>
          </a:xfrm>
          <a:prstGeom prst="rect">
            <a:avLst/>
          </a:prstGeom>
          <a:noFill/>
          <a:ln>
            <a:noFill/>
          </a:ln>
        </p:spPr>
        <p:txBody>
          <a:bodyPr spcFirstLastPara="1" wrap="square" lIns="120000" tIns="121900" rIns="365733" bIns="121900" anchor="ctr" anchorCtr="0">
            <a:noAutofit/>
          </a:bodyPr>
          <a:lstStyle/>
          <a:p>
            <a:pPr algn="just">
              <a:buClr>
                <a:srgbClr val="000000"/>
              </a:buClr>
              <a:buSzPts val="1100"/>
            </a:pPr>
            <a:endParaRPr lang="en" sz="2000" dirty="0">
              <a:latin typeface="Fira Sans"/>
              <a:ea typeface="Fira Sans"/>
              <a:cs typeface="Fira Sans"/>
              <a:sym typeface="Fira Sans"/>
            </a:endParaRPr>
          </a:p>
          <a:p>
            <a:pPr algn="just">
              <a:buClr>
                <a:srgbClr val="000000"/>
              </a:buClr>
              <a:buSzPts val="1100"/>
            </a:pPr>
            <a:endParaRPr sz="2000" dirty="0">
              <a:latin typeface="Fira Sans"/>
              <a:ea typeface="Fira Sans"/>
              <a:cs typeface="Fira Sans"/>
              <a:sym typeface="Fira Sans"/>
            </a:endParaRPr>
          </a:p>
        </p:txBody>
      </p:sp>
      <p:pic>
        <p:nvPicPr>
          <p:cNvPr id="51" name="Picture 1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46396" y="0"/>
            <a:ext cx="885508" cy="980724"/>
          </a:xfrm>
          <a:prstGeom prst="rect">
            <a:avLst/>
          </a:prstGeom>
        </p:spPr>
      </p:pic>
      <p:sp>
        <p:nvSpPr>
          <p:cNvPr id="3" name="Título 2"/>
          <p:cNvSpPr>
            <a:spLocks noGrp="1"/>
          </p:cNvSpPr>
          <p:nvPr>
            <p:ph type="title"/>
          </p:nvPr>
        </p:nvSpPr>
        <p:spPr/>
        <p:txBody>
          <a:bodyPr>
            <a:normAutofit/>
          </a:bodyPr>
          <a:lstStyle/>
          <a:p>
            <a:pPr algn="ctr"/>
            <a:r>
              <a:rPr lang="es-MX" sz="3200" b="1" dirty="0">
                <a:solidFill>
                  <a:srgbClr val="002060"/>
                </a:solidFill>
                <a:effectLst>
                  <a:outerShdw blurRad="38100" dist="38100" dir="2700000" algn="tl">
                    <a:srgbClr val="000000">
                      <a:alpha val="43137"/>
                    </a:srgbClr>
                  </a:outerShdw>
                </a:effectLst>
              </a:rPr>
              <a:t>Mecanismos alternos utilizados en el periodo Enero – diciembre de 2023</a:t>
            </a:r>
            <a:endParaRPr lang="en-US" sz="3200" b="1" u="sng" dirty="0">
              <a:effectLst>
                <a:outerShdw blurRad="38100" dist="38100" dir="2700000" algn="tl">
                  <a:srgbClr val="000000">
                    <a:alpha val="43137"/>
                  </a:srgbClr>
                </a:outerShdw>
              </a:effectLst>
            </a:endParaRPr>
          </a:p>
        </p:txBody>
      </p:sp>
      <p:sp>
        <p:nvSpPr>
          <p:cNvPr id="6" name="Marcador de contenido 5"/>
          <p:cNvSpPr>
            <a:spLocks noGrp="1"/>
          </p:cNvSpPr>
          <p:nvPr>
            <p:ph sz="half" idx="2"/>
          </p:nvPr>
        </p:nvSpPr>
        <p:spPr>
          <a:xfrm>
            <a:off x="839788" y="2181224"/>
            <a:ext cx="10515600" cy="4175125"/>
          </a:xfrm>
        </p:spPr>
        <p:txBody>
          <a:bodyPr>
            <a:noAutofit/>
          </a:bodyPr>
          <a:lstStyle/>
          <a:p>
            <a:pPr marL="0" indent="0" algn="just">
              <a:buNone/>
            </a:pPr>
            <a:r>
              <a:rPr lang="es-CO" sz="1400" dirty="0">
                <a:latin typeface="Arial" panose="020B0604020202020204" pitchFamily="34" charset="0"/>
                <a:cs typeface="Arial" panose="020B0604020202020204" pitchFamily="34" charset="0"/>
              </a:rPr>
              <a:t>Número total de casos resueltos empleando el respectivo mecanismo alternativo de solución de conflictos:  Cero</a:t>
            </a:r>
          </a:p>
          <a:p>
            <a:pPr marL="0" indent="0" algn="just">
              <a:buNone/>
            </a:pPr>
            <a:r>
              <a:rPr lang="es-CO" sz="1800" b="1" dirty="0">
                <a:latin typeface="Arial" panose="020B0604020202020204" pitchFamily="34" charset="0"/>
                <a:cs typeface="Arial" panose="020B0604020202020204" pitchFamily="34" charset="0"/>
              </a:rPr>
              <a:t>Utilizado: Adriana Arango</a:t>
            </a:r>
            <a:r>
              <a:rPr lang="es-ES" sz="1800" dirty="0">
                <a:effectLst/>
                <a:latin typeface="Arial" panose="020B0604020202020204" pitchFamily="34" charset="0"/>
                <a:ea typeface="Arial MT"/>
                <a:cs typeface="Arial" panose="020B0604020202020204" pitchFamily="34" charset="0"/>
              </a:rPr>
              <a:t>De acuerdo con lo deliberado y aprobado en sesión del Comité de Conciliación ordinaria 19 del día 11 de OCTUBRE de 2023,</a:t>
            </a:r>
            <a:r>
              <a:rPr lang="es-ES" sz="1800" spc="5" dirty="0">
                <a:effectLst/>
                <a:latin typeface="Arial" panose="020B0604020202020204" pitchFamily="34" charset="0"/>
                <a:ea typeface="Arial MT"/>
                <a:cs typeface="Arial" panose="020B0604020202020204" pitchFamily="34" charset="0"/>
              </a:rPr>
              <a:t> </a:t>
            </a:r>
            <a:r>
              <a:rPr lang="es-ES" sz="1800" dirty="0">
                <a:effectLst/>
                <a:latin typeface="Arial" panose="020B0604020202020204" pitchFamily="34" charset="0"/>
                <a:ea typeface="Arial MT"/>
                <a:cs typeface="Arial" panose="020B0604020202020204" pitchFamily="34" charset="0"/>
              </a:rPr>
              <a:t>se estudió la procedencia de presentar conciliación judicial dentro del proceso núm. 11001310503620150102700 instaurado ante Juzgado 36 Laboral del Circuito de Bogotá, de Adriana del Rocío Arango Rodríguez identificada con la cédula de Ciudadanía No.</a:t>
            </a:r>
            <a:r>
              <a:rPr lang="es-CO" sz="1800" dirty="0">
                <a:solidFill>
                  <a:srgbClr val="000000"/>
                </a:solidFill>
                <a:effectLst/>
                <a:latin typeface="Arial" panose="020B0604020202020204" pitchFamily="34" charset="0"/>
                <a:ea typeface="Arial" panose="020B0604020202020204" pitchFamily="34" charset="0"/>
                <a:cs typeface="Arial" panose="020B0604020202020204" pitchFamily="34" charset="0"/>
              </a:rPr>
              <a:t> 28.527.798</a:t>
            </a:r>
            <a:r>
              <a:rPr lang="es-ES" sz="1800" dirty="0">
                <a:effectLst/>
                <a:latin typeface="Arial" panose="020B0604020202020204" pitchFamily="34" charset="0"/>
                <a:ea typeface="Arial MT"/>
                <a:cs typeface="Arial" panose="020B0604020202020204" pitchFamily="34" charset="0"/>
              </a:rPr>
              <a:t>, y en el cual la Lotería de Bogotá actúa como demandada.</a:t>
            </a:r>
            <a:r>
              <a:rPr lang="es-MX" sz="1800" dirty="0">
                <a:effectLst/>
                <a:latin typeface="Arial" panose="020B0604020202020204" pitchFamily="34" charset="0"/>
                <a:ea typeface="Arial MT"/>
                <a:cs typeface="Arial" panose="020B0604020202020204" pitchFamily="34" charset="0"/>
              </a:rPr>
              <a:t> el Comité de Conciliación de manera unánime ha encontrado ajustada la posición de conciliar, en los términos expuesto los cuales se indican a continuación: Presentar postura de conciliación por valor de $320.000.000 en un solo pago. Retirar la tutela No. Radicado: 11001020400020230176100 – 132887 por parte de la Lotería de Bogotá. Se solicita a la demandante se retire el proceso ejecutivo 11001310503620230032100 ante el Juzgado 36 Laboral del Circuito de Bogotá. Contrato suscrito el 7 de septiembre de 2023</a:t>
            </a:r>
            <a:endParaRPr lang="es-CO" sz="1800" dirty="0">
              <a:effectLst/>
              <a:latin typeface="Arial" panose="020B0604020202020204" pitchFamily="34" charset="0"/>
              <a:ea typeface="Arial MT"/>
              <a:cs typeface="Arial" panose="020B0604020202020204" pitchFamily="34" charset="0"/>
            </a:endParaRPr>
          </a:p>
          <a:p>
            <a:pPr marL="0" indent="0" algn="just">
              <a:buNone/>
            </a:pPr>
            <a:endParaRPr lang="es-CO" sz="1400" b="1" dirty="0">
              <a:latin typeface="Arial" panose="020B0604020202020204" pitchFamily="34" charset="0"/>
              <a:cs typeface="Arial" panose="020B0604020202020204" pitchFamily="34" charset="0"/>
            </a:endParaRPr>
          </a:p>
        </p:txBody>
      </p:sp>
      <p:sp>
        <p:nvSpPr>
          <p:cNvPr id="2" name="Marcador de fecha 1"/>
          <p:cNvSpPr>
            <a:spLocks noGrp="1"/>
          </p:cNvSpPr>
          <p:nvPr>
            <p:ph type="dt" sz="half" idx="10"/>
          </p:nvPr>
        </p:nvSpPr>
        <p:spPr/>
        <p:txBody>
          <a:bodyPr/>
          <a:lstStyle/>
          <a:p>
            <a:r>
              <a:rPr lang="es-CO" dirty="0"/>
              <a:t>Julio 2022</a:t>
            </a:r>
          </a:p>
        </p:txBody>
      </p:sp>
      <p:sp>
        <p:nvSpPr>
          <p:cNvPr id="10" name="Rectángulo 9"/>
          <p:cNvSpPr/>
          <p:nvPr/>
        </p:nvSpPr>
        <p:spPr>
          <a:xfrm>
            <a:off x="0" y="2286000"/>
            <a:ext cx="228845" cy="1987062"/>
          </a:xfrm>
          <a:prstGeom prst="rec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ángulo 10"/>
          <p:cNvSpPr/>
          <p:nvPr/>
        </p:nvSpPr>
        <p:spPr>
          <a:xfrm>
            <a:off x="11966331" y="2286000"/>
            <a:ext cx="225669" cy="1987062"/>
          </a:xfrm>
          <a:prstGeom prst="rec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5601207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2000"/>
                                        <p:tgtEl>
                                          <p:spTgt spid="3"/>
                                        </p:tgtEl>
                                      </p:cBhvr>
                                    </p:animEffect>
                                    <p:anim calcmode="lin" valueType="num">
                                      <p:cBhvr>
                                        <p:cTn id="8" dur="2000" fill="hold"/>
                                        <p:tgtEl>
                                          <p:spTgt spid="3"/>
                                        </p:tgtEl>
                                        <p:attrNameLst>
                                          <p:attrName>ppt_w</p:attrName>
                                        </p:attrNameLst>
                                      </p:cBhvr>
                                      <p:tavLst>
                                        <p:tav tm="0" fmla="#ppt_w*sin(2.5*pi*$)">
                                          <p:val>
                                            <p:fltVal val="0"/>
                                          </p:val>
                                        </p:tav>
                                        <p:tav tm="100000">
                                          <p:val>
                                            <p:fltVal val="1"/>
                                          </p:val>
                                        </p:tav>
                                      </p:tavLst>
                                    </p:anim>
                                    <p:anim calcmode="lin" valueType="num">
                                      <p:cBhvr>
                                        <p:cTn id="9" dur="2000" fill="hold"/>
                                        <p:tgtEl>
                                          <p:spTgt spid="3"/>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2731"/>
        <p:cNvGrpSpPr/>
        <p:nvPr/>
      </p:nvGrpSpPr>
      <p:grpSpPr>
        <a:xfrm>
          <a:off x="0" y="0"/>
          <a:ext cx="0" cy="0"/>
          <a:chOff x="0" y="0"/>
          <a:chExt cx="0" cy="0"/>
        </a:xfrm>
      </p:grpSpPr>
      <p:sp>
        <p:nvSpPr>
          <p:cNvPr id="2739" name="Google Shape;2739;p44"/>
          <p:cNvSpPr/>
          <p:nvPr/>
        </p:nvSpPr>
        <p:spPr>
          <a:xfrm>
            <a:off x="7676841" y="2559658"/>
            <a:ext cx="4024670" cy="2408028"/>
          </a:xfrm>
          <a:prstGeom prst="rect">
            <a:avLst/>
          </a:prstGeom>
          <a:noFill/>
          <a:ln>
            <a:noFill/>
          </a:ln>
        </p:spPr>
        <p:txBody>
          <a:bodyPr spcFirstLastPara="1" wrap="square" lIns="120000" tIns="121900" rIns="365733" bIns="121900" anchor="ctr" anchorCtr="0">
            <a:noAutofit/>
          </a:bodyPr>
          <a:lstStyle/>
          <a:p>
            <a:pPr algn="just">
              <a:buClr>
                <a:srgbClr val="000000"/>
              </a:buClr>
              <a:buSzPts val="1100"/>
            </a:pPr>
            <a:endParaRPr lang="en" sz="2000" dirty="0">
              <a:latin typeface="Fira Sans"/>
              <a:ea typeface="Fira Sans"/>
              <a:cs typeface="Fira Sans"/>
              <a:sym typeface="Fira Sans"/>
            </a:endParaRPr>
          </a:p>
          <a:p>
            <a:pPr algn="just">
              <a:buClr>
                <a:srgbClr val="000000"/>
              </a:buClr>
              <a:buSzPts val="1100"/>
            </a:pPr>
            <a:endParaRPr sz="2000" dirty="0">
              <a:latin typeface="Fira Sans"/>
              <a:ea typeface="Fira Sans"/>
              <a:cs typeface="Fira Sans"/>
              <a:sym typeface="Fira Sans"/>
            </a:endParaRPr>
          </a:p>
        </p:txBody>
      </p:sp>
      <p:pic>
        <p:nvPicPr>
          <p:cNvPr id="51" name="Picture 1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46396" y="0"/>
            <a:ext cx="885508" cy="980724"/>
          </a:xfrm>
          <a:prstGeom prst="rect">
            <a:avLst/>
          </a:prstGeom>
        </p:spPr>
      </p:pic>
      <p:sp>
        <p:nvSpPr>
          <p:cNvPr id="3" name="Título 2"/>
          <p:cNvSpPr>
            <a:spLocks noGrp="1"/>
          </p:cNvSpPr>
          <p:nvPr>
            <p:ph type="title"/>
          </p:nvPr>
        </p:nvSpPr>
        <p:spPr>
          <a:xfrm>
            <a:off x="839788" y="365125"/>
            <a:ext cx="10515600" cy="2194533"/>
          </a:xfrm>
        </p:spPr>
        <p:txBody>
          <a:bodyPr>
            <a:normAutofit fontScale="90000"/>
          </a:bodyPr>
          <a:lstStyle/>
          <a:p>
            <a:pPr marL="0" indent="0" algn="ctr"/>
            <a:br>
              <a:rPr lang="es-MX" sz="3200" b="1" dirty="0"/>
            </a:br>
            <a:br>
              <a:rPr lang="es-MX" sz="3200" b="1" dirty="0"/>
            </a:br>
            <a:r>
              <a:rPr lang="es-MX" sz="3200" b="1" dirty="0"/>
              <a:t>-</a:t>
            </a:r>
            <a:r>
              <a:rPr lang="es-MX" sz="3200" b="1" dirty="0">
                <a:solidFill>
                  <a:schemeClr val="accent5"/>
                </a:solidFill>
              </a:rPr>
              <a:t>RESOLUCIÓN No. 188</a:t>
            </a:r>
            <a:br>
              <a:rPr lang="es-MX" sz="3200" b="1" dirty="0">
                <a:solidFill>
                  <a:schemeClr val="accent5"/>
                </a:solidFill>
              </a:rPr>
            </a:br>
            <a:r>
              <a:rPr lang="es-MX" sz="3200" b="1" dirty="0">
                <a:solidFill>
                  <a:schemeClr val="accent5"/>
                </a:solidFill>
              </a:rPr>
              <a:t>(2023)</a:t>
            </a:r>
            <a:br>
              <a:rPr lang="es-MX" sz="3200" b="1" dirty="0">
                <a:solidFill>
                  <a:schemeClr val="accent5"/>
                </a:solidFill>
              </a:rPr>
            </a:br>
            <a:r>
              <a:rPr lang="es-MX" sz="3200" b="1" dirty="0">
                <a:solidFill>
                  <a:schemeClr val="accent5"/>
                </a:solidFill>
              </a:rPr>
              <a:t>"Por medio de la cual se actualizan las disposiciones atinentes al </a:t>
            </a:r>
            <a:br>
              <a:rPr lang="es-MX" sz="3200" b="1" dirty="0">
                <a:solidFill>
                  <a:schemeClr val="accent5"/>
                </a:solidFill>
              </a:rPr>
            </a:br>
            <a:r>
              <a:rPr lang="es-MX" sz="3200" b="1" dirty="0">
                <a:solidFill>
                  <a:schemeClr val="accent5"/>
                </a:solidFill>
              </a:rPr>
              <a:t>funcionamiento del Comité de Conciliación de la Lotería de Bogotá y se </a:t>
            </a:r>
            <a:br>
              <a:rPr lang="es-MX" sz="3200" b="1" dirty="0">
                <a:solidFill>
                  <a:schemeClr val="accent5"/>
                </a:solidFill>
              </a:rPr>
            </a:br>
            <a:r>
              <a:rPr lang="es-MX" sz="3200" b="1" dirty="0">
                <a:solidFill>
                  <a:schemeClr val="accent5"/>
                </a:solidFill>
              </a:rPr>
              <a:t>adopta el Reglamento Interno“</a:t>
            </a:r>
            <a:br>
              <a:rPr lang="es-MX" sz="3200" b="1" dirty="0"/>
            </a:br>
            <a:br>
              <a:rPr lang="es-MX" sz="3200" dirty="0"/>
            </a:br>
            <a:endParaRPr lang="en-US" sz="3200" b="1" u="sng" dirty="0">
              <a:effectLst>
                <a:outerShdw blurRad="38100" dist="38100" dir="2700000" algn="tl">
                  <a:srgbClr val="000000">
                    <a:alpha val="43137"/>
                  </a:srgbClr>
                </a:outerShdw>
              </a:effectLst>
            </a:endParaRPr>
          </a:p>
        </p:txBody>
      </p:sp>
      <p:sp>
        <p:nvSpPr>
          <p:cNvPr id="6" name="Marcador de contenido 5"/>
          <p:cNvSpPr>
            <a:spLocks noGrp="1"/>
          </p:cNvSpPr>
          <p:nvPr>
            <p:ph sz="half" idx="2"/>
          </p:nvPr>
        </p:nvSpPr>
        <p:spPr>
          <a:xfrm>
            <a:off x="839788" y="2505075"/>
            <a:ext cx="10515600" cy="3684588"/>
          </a:xfrm>
        </p:spPr>
        <p:txBody>
          <a:bodyPr>
            <a:normAutofit lnSpcReduction="10000"/>
          </a:bodyPr>
          <a:lstStyle/>
          <a:p>
            <a:pPr marL="0" indent="0" algn="just">
              <a:buNone/>
            </a:pPr>
            <a:endParaRPr lang="es-CO" sz="2000" dirty="0"/>
          </a:p>
          <a:p>
            <a:pPr marL="0" indent="0" algn="just">
              <a:buNone/>
            </a:pPr>
            <a:r>
              <a:rPr lang="es-MX" sz="2400" dirty="0"/>
              <a:t>Presentar un informe a los integrantes del Comité de Conciliación sobre las actividades desarrolladas por el mismo. Este informe se realizará en sesión ordinaria y por lo menos una vez al semestre . (Comité 24  de  2023)</a:t>
            </a:r>
          </a:p>
          <a:p>
            <a:pPr marL="0" indent="0" algn="just">
              <a:buNone/>
            </a:pPr>
            <a:endParaRPr lang="es-MX" sz="1600" dirty="0">
              <a:latin typeface="Arial" panose="020B0604020202020204" pitchFamily="34" charset="0"/>
              <a:cs typeface="Arial" panose="020B0604020202020204" pitchFamily="34" charset="0"/>
            </a:endParaRPr>
          </a:p>
          <a:p>
            <a:pPr marL="0" marR="0" indent="0" algn="just">
              <a:spcBef>
                <a:spcPts val="0"/>
              </a:spcBef>
              <a:spcAft>
                <a:spcPts val="800"/>
              </a:spcAft>
              <a:buNone/>
            </a:pPr>
            <a:r>
              <a:rPr lang="es-MX" sz="1600" dirty="0">
                <a:latin typeface="Arial" panose="020B0604020202020204" pitchFamily="34" charset="0"/>
                <a:cs typeface="Arial" panose="020B0604020202020204" pitchFamily="34" charset="0"/>
              </a:rPr>
              <a:t>12. Sesiones (10 reuniones .- 2 certificaciones . </a:t>
            </a:r>
            <a:r>
              <a:rPr lang="es-MX" sz="1600" dirty="0">
                <a:effectLst/>
                <a:latin typeface="Arial" panose="020B0604020202020204" pitchFamily="34" charset="0"/>
                <a:cs typeface="Arial" panose="020B0604020202020204" pitchFamily="34" charset="0"/>
              </a:rPr>
              <a:t>De acuerdo con el numeral 7.3 del Decreto 073 de 2023 que señala:  </a:t>
            </a:r>
          </a:p>
          <a:p>
            <a:pPr marL="0" marR="0" indent="0" algn="just">
              <a:spcBef>
                <a:spcPts val="0"/>
              </a:spcBef>
              <a:spcAft>
                <a:spcPts val="800"/>
              </a:spcAft>
              <a:buNone/>
            </a:pPr>
            <a:r>
              <a:rPr lang="es-MX" sz="1600" b="1" dirty="0">
                <a:effectLst/>
                <a:latin typeface="Arial" panose="020B0604020202020204" pitchFamily="34" charset="0"/>
                <a:cs typeface="Arial" panose="020B0604020202020204" pitchFamily="34" charset="0"/>
              </a:rPr>
              <a:t>7.3</a:t>
            </a:r>
            <a:r>
              <a:rPr lang="es-MX" sz="1600" dirty="0">
                <a:effectLst/>
                <a:latin typeface="Arial" panose="020B0604020202020204" pitchFamily="34" charset="0"/>
                <a:cs typeface="Arial" panose="020B0604020202020204" pitchFamily="34" charset="0"/>
              </a:rPr>
              <a:t> Cuando no se cuente con temas para someter a discusión del Comité de conciliación el(la) Secretario(a) Técnico(a) deberá informar en la convocatoria correspondiente que no se cuenta con temas para someter a discusión y solicitar a sus miembros informar si cuentan con una propuesta temática para adelantar dicha sesión. De no recibir observaciones o propuestas de temas por parte de alguno de sus miembros, en los tres (3) días siguientes, el(la) secretario(a) Técnico(a) expedirá la certificación correspondiente señalando que se cumplió con el deber de convocar </a:t>
            </a:r>
          </a:p>
          <a:p>
            <a:pPr marL="0" indent="0" algn="just">
              <a:buNone/>
            </a:pPr>
            <a:endParaRPr lang="en-US" sz="2400" dirty="0"/>
          </a:p>
        </p:txBody>
      </p:sp>
      <p:sp>
        <p:nvSpPr>
          <p:cNvPr id="2" name="Marcador de fecha 1"/>
          <p:cNvSpPr>
            <a:spLocks noGrp="1"/>
          </p:cNvSpPr>
          <p:nvPr>
            <p:ph type="dt" sz="half" idx="10"/>
          </p:nvPr>
        </p:nvSpPr>
        <p:spPr/>
        <p:txBody>
          <a:bodyPr/>
          <a:lstStyle/>
          <a:p>
            <a:r>
              <a:rPr lang="es-CO" dirty="0"/>
              <a:t>Julio 2022</a:t>
            </a:r>
          </a:p>
        </p:txBody>
      </p:sp>
      <p:sp>
        <p:nvSpPr>
          <p:cNvPr id="10" name="Rectángulo 9"/>
          <p:cNvSpPr/>
          <p:nvPr/>
        </p:nvSpPr>
        <p:spPr>
          <a:xfrm>
            <a:off x="0" y="2286000"/>
            <a:ext cx="228845" cy="1987062"/>
          </a:xfrm>
          <a:prstGeom prst="rec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ángulo 10"/>
          <p:cNvSpPr/>
          <p:nvPr/>
        </p:nvSpPr>
        <p:spPr>
          <a:xfrm>
            <a:off x="11966331" y="2286000"/>
            <a:ext cx="225669" cy="1987062"/>
          </a:xfrm>
          <a:prstGeom prst="rec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843085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mph" presetSubtype="0" fill="hold" nodeType="clickEffect">
                                  <p:stCondLst>
                                    <p:cond delay="0"/>
                                  </p:stCondLst>
                                  <p:childTnLst>
                                    <p:animClr clrSpc="hsl" dir="cw">
                                      <p:cBhvr override="childStyle">
                                        <p:cTn id="6" dur="500" fill="hold"/>
                                        <p:tgtEl>
                                          <p:spTgt spid="3"/>
                                        </p:tgtEl>
                                        <p:attrNameLst>
                                          <p:attrName>style.color</p:attrName>
                                        </p:attrNameLst>
                                      </p:cBhvr>
                                      <p:by>
                                        <p:hsl h="7200000" s="0" l="0"/>
                                      </p:by>
                                    </p:animClr>
                                    <p:animClr clrSpc="hsl" dir="cw">
                                      <p:cBhvr>
                                        <p:cTn id="7" dur="500" fill="hold"/>
                                        <p:tgtEl>
                                          <p:spTgt spid="3"/>
                                        </p:tgtEl>
                                        <p:attrNameLst>
                                          <p:attrName>fillcolor</p:attrName>
                                        </p:attrNameLst>
                                      </p:cBhvr>
                                      <p:by>
                                        <p:hsl h="7200000" s="0" l="0"/>
                                      </p:by>
                                    </p:animClr>
                                    <p:animClr clrSpc="hsl" dir="cw">
                                      <p:cBhvr>
                                        <p:cTn id="8" dur="500" fill="hold"/>
                                        <p:tgtEl>
                                          <p:spTgt spid="3"/>
                                        </p:tgtEl>
                                        <p:attrNameLst>
                                          <p:attrName>stroke.color</p:attrName>
                                        </p:attrNameLst>
                                      </p:cBhvr>
                                      <p:by>
                                        <p:hsl h="7200000" s="0" l="0"/>
                                      </p:by>
                                    </p:animClr>
                                    <p:set>
                                      <p:cBhvr>
                                        <p:cTn id="9" dur="500" fill="hold"/>
                                        <p:tgtEl>
                                          <p:spTgt spid="3"/>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2731"/>
        <p:cNvGrpSpPr/>
        <p:nvPr/>
      </p:nvGrpSpPr>
      <p:grpSpPr>
        <a:xfrm>
          <a:off x="0" y="0"/>
          <a:ext cx="0" cy="0"/>
          <a:chOff x="0" y="0"/>
          <a:chExt cx="0" cy="0"/>
        </a:xfrm>
      </p:grpSpPr>
      <p:sp>
        <p:nvSpPr>
          <p:cNvPr id="2739" name="Google Shape;2739;p44"/>
          <p:cNvSpPr/>
          <p:nvPr/>
        </p:nvSpPr>
        <p:spPr>
          <a:xfrm>
            <a:off x="7676841" y="2559658"/>
            <a:ext cx="4024670" cy="2408028"/>
          </a:xfrm>
          <a:prstGeom prst="rect">
            <a:avLst/>
          </a:prstGeom>
          <a:noFill/>
          <a:ln>
            <a:noFill/>
          </a:ln>
        </p:spPr>
        <p:txBody>
          <a:bodyPr spcFirstLastPara="1" wrap="square" lIns="120000" tIns="121900" rIns="365733" bIns="121900" anchor="ctr" anchorCtr="0">
            <a:noAutofit/>
          </a:bodyPr>
          <a:lstStyle/>
          <a:p>
            <a:pPr algn="just">
              <a:buClr>
                <a:srgbClr val="000000"/>
              </a:buClr>
              <a:buSzPts val="1100"/>
            </a:pPr>
            <a:endParaRPr lang="en" sz="2000" dirty="0">
              <a:latin typeface="Fira Sans"/>
              <a:ea typeface="Fira Sans"/>
              <a:cs typeface="Fira Sans"/>
              <a:sym typeface="Fira Sans"/>
            </a:endParaRPr>
          </a:p>
          <a:p>
            <a:pPr algn="just">
              <a:buClr>
                <a:srgbClr val="000000"/>
              </a:buClr>
              <a:buSzPts val="1100"/>
            </a:pPr>
            <a:endParaRPr sz="2000" dirty="0">
              <a:latin typeface="Fira Sans"/>
              <a:ea typeface="Fira Sans"/>
              <a:cs typeface="Fira Sans"/>
              <a:sym typeface="Fira Sans"/>
            </a:endParaRPr>
          </a:p>
        </p:txBody>
      </p:sp>
      <p:pic>
        <p:nvPicPr>
          <p:cNvPr id="51" name="Picture 1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46396" y="0"/>
            <a:ext cx="885508" cy="980724"/>
          </a:xfrm>
          <a:prstGeom prst="rect">
            <a:avLst/>
          </a:prstGeom>
        </p:spPr>
      </p:pic>
      <p:sp>
        <p:nvSpPr>
          <p:cNvPr id="2" name="Marcador de fecha 1"/>
          <p:cNvSpPr>
            <a:spLocks noGrp="1"/>
          </p:cNvSpPr>
          <p:nvPr>
            <p:ph type="dt" sz="half" idx="10"/>
          </p:nvPr>
        </p:nvSpPr>
        <p:spPr/>
        <p:txBody>
          <a:bodyPr/>
          <a:lstStyle/>
          <a:p>
            <a:r>
              <a:rPr lang="es-CO" dirty="0"/>
              <a:t>Julio 2022</a:t>
            </a:r>
          </a:p>
        </p:txBody>
      </p:sp>
      <p:sp>
        <p:nvSpPr>
          <p:cNvPr id="10" name="Rectángulo 9"/>
          <p:cNvSpPr/>
          <p:nvPr/>
        </p:nvSpPr>
        <p:spPr>
          <a:xfrm>
            <a:off x="0" y="2286000"/>
            <a:ext cx="228845" cy="1987062"/>
          </a:xfrm>
          <a:prstGeom prst="rec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ángulo 10"/>
          <p:cNvSpPr/>
          <p:nvPr/>
        </p:nvSpPr>
        <p:spPr>
          <a:xfrm>
            <a:off x="11966331" y="2286000"/>
            <a:ext cx="225669" cy="1987062"/>
          </a:xfrm>
          <a:prstGeom prst="rec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7" name="Tabla 7">
            <a:extLst>
              <a:ext uri="{FF2B5EF4-FFF2-40B4-BE49-F238E27FC236}">
                <a16:creationId xmlns:a16="http://schemas.microsoft.com/office/drawing/2014/main" id="{D47A6A44-A824-0450-B008-2AFF52F2A297}"/>
              </a:ext>
            </a:extLst>
          </p:cNvPr>
          <p:cNvGraphicFramePr>
            <a:graphicFrameLocks noGrp="1"/>
          </p:cNvGraphicFramePr>
          <p:nvPr>
            <p:extLst>
              <p:ext uri="{D42A27DB-BD31-4B8C-83A1-F6EECF244321}">
                <p14:modId xmlns:p14="http://schemas.microsoft.com/office/powerpoint/2010/main" val="974219472"/>
              </p:ext>
            </p:extLst>
          </p:nvPr>
        </p:nvGraphicFramePr>
        <p:xfrm>
          <a:off x="1315781" y="136525"/>
          <a:ext cx="9606426" cy="5202663"/>
        </p:xfrm>
        <a:graphic>
          <a:graphicData uri="http://schemas.openxmlformats.org/drawingml/2006/table">
            <a:tbl>
              <a:tblPr firstRow="1" bandRow="1">
                <a:tableStyleId>{5C22544A-7EE6-4342-B048-85BDC9FD1C3A}</a:tableStyleId>
              </a:tblPr>
              <a:tblGrid>
                <a:gridCol w="3246664">
                  <a:extLst>
                    <a:ext uri="{9D8B030D-6E8A-4147-A177-3AD203B41FA5}">
                      <a16:colId xmlns:a16="http://schemas.microsoft.com/office/drawing/2014/main" val="2603587562"/>
                    </a:ext>
                  </a:extLst>
                </a:gridCol>
                <a:gridCol w="3179881">
                  <a:extLst>
                    <a:ext uri="{9D8B030D-6E8A-4147-A177-3AD203B41FA5}">
                      <a16:colId xmlns:a16="http://schemas.microsoft.com/office/drawing/2014/main" val="3220021788"/>
                    </a:ext>
                  </a:extLst>
                </a:gridCol>
                <a:gridCol w="3179881">
                  <a:extLst>
                    <a:ext uri="{9D8B030D-6E8A-4147-A177-3AD203B41FA5}">
                      <a16:colId xmlns:a16="http://schemas.microsoft.com/office/drawing/2014/main" val="3545650910"/>
                    </a:ext>
                  </a:extLst>
                </a:gridCol>
              </a:tblGrid>
              <a:tr h="1498711">
                <a:tc>
                  <a:txBody>
                    <a:bodyPr/>
                    <a:lstStyle/>
                    <a:p>
                      <a:pPr algn="ctr"/>
                      <a:r>
                        <a:rPr lang="es-MX" sz="1100" dirty="0">
                          <a:solidFill>
                            <a:schemeClr val="tx1"/>
                          </a:solidFill>
                          <a:latin typeface="+mn-lt"/>
                          <a:cs typeface="Arial" panose="020B0604020202020204" pitchFamily="34" charset="0"/>
                        </a:rPr>
                        <a:t>14</a:t>
                      </a:r>
                      <a:endParaRPr lang="es-CO" sz="1100" dirty="0">
                        <a:solidFill>
                          <a:schemeClr val="tx1"/>
                        </a:solidFill>
                        <a:latin typeface="+mn-lt"/>
                        <a:cs typeface="Arial" panose="020B0604020202020204" pitchFamily="34" charset="0"/>
                      </a:endParaRPr>
                    </a:p>
                  </a:txBody>
                  <a:tcPr/>
                </a:tc>
                <a:tc>
                  <a:txBody>
                    <a:bodyPr/>
                    <a:lstStyle/>
                    <a:p>
                      <a:r>
                        <a:rPr lang="es-MX" sz="1100" b="0" dirty="0">
                          <a:solidFill>
                            <a:schemeClr val="tx1"/>
                          </a:solidFill>
                          <a:latin typeface="+mn-lt"/>
                          <a:cs typeface="Arial" panose="020B0604020202020204" pitchFamily="34" charset="0"/>
                        </a:rPr>
                        <a:t>Julio 26 y 14 extraordinaria </a:t>
                      </a:r>
                      <a:endParaRPr lang="es-CO" sz="1100" b="0" dirty="0">
                        <a:solidFill>
                          <a:schemeClr val="tx1"/>
                        </a:solidFill>
                        <a:latin typeface="+mn-lt"/>
                        <a:cs typeface="Arial" panose="020B0604020202020204" pitchFamily="34" charset="0"/>
                      </a:endParaRPr>
                    </a:p>
                  </a:txBody>
                  <a:tcPr/>
                </a:tc>
                <a:tc>
                  <a:txBody>
                    <a:bodyPr/>
                    <a:lstStyle/>
                    <a:p>
                      <a:pPr>
                        <a:lnSpc>
                          <a:spcPct val="107000"/>
                        </a:lnSpc>
                        <a:spcAft>
                          <a:spcPts val="800"/>
                        </a:spcAft>
                      </a:pPr>
                      <a:r>
                        <a:rPr lang="es-CO" sz="1100" b="0" kern="0" dirty="0">
                          <a:solidFill>
                            <a:schemeClr val="tx1"/>
                          </a:solidFill>
                          <a:effectLst/>
                          <a:latin typeface="+mn-lt"/>
                          <a:ea typeface="Times New Roman" panose="02020603050405020304" pitchFamily="18" charset="0"/>
                          <a:cs typeface="Times New Roman" panose="02020603050405020304" pitchFamily="18" charset="0"/>
                        </a:rPr>
                        <a:t>Informes </a:t>
                      </a:r>
                      <a:r>
                        <a:rPr lang="es-MX" sz="1100" dirty="0"/>
                        <a:t>-Aprobación Tema: ¿Cuál debe ser la postura procesal de la Lotería de Bogotá como víctima en el trámite de la aplicación del principio de oportunidad a favor de la procesada JESSICA MARCELA LEÓN TORRES? Abogado a cargo Juan Diego Melo</a:t>
                      </a:r>
                      <a:endParaRPr lang="es-CO" sz="1100" b="0" kern="100" dirty="0">
                        <a:solidFill>
                          <a:schemeClr val="tx1"/>
                        </a:solidFill>
                        <a:effectLst/>
                        <a:latin typeface="+mn-lt"/>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2050722445"/>
                  </a:ext>
                </a:extLst>
              </a:tr>
              <a:tr h="1720040">
                <a:tc>
                  <a:txBody>
                    <a:bodyPr/>
                    <a:lstStyle/>
                    <a:p>
                      <a:pPr algn="ctr"/>
                      <a:endParaRPr lang="es-CO" sz="1100" dirty="0">
                        <a:solidFill>
                          <a:schemeClr val="tx1"/>
                        </a:solidFill>
                        <a:latin typeface="+mn-lt"/>
                        <a:cs typeface="Arial" panose="020B0604020202020204" pitchFamily="34" charset="0"/>
                      </a:endParaRPr>
                    </a:p>
                  </a:txBody>
                  <a:tcPr/>
                </a:tc>
                <a:tc>
                  <a:txBody>
                    <a:bodyPr/>
                    <a:lstStyle/>
                    <a:p>
                      <a:r>
                        <a:rPr lang="es-MX" sz="1100" dirty="0">
                          <a:solidFill>
                            <a:schemeClr val="tx1"/>
                          </a:solidFill>
                          <a:latin typeface="+mn-lt"/>
                          <a:cs typeface="Arial" panose="020B0604020202020204" pitchFamily="34" charset="0"/>
                        </a:rPr>
                        <a:t>Extraordinario Agosto</a:t>
                      </a:r>
                    </a:p>
                    <a:p>
                      <a:r>
                        <a:rPr lang="es-MX" sz="1100" dirty="0">
                          <a:solidFill>
                            <a:schemeClr val="tx1"/>
                          </a:solidFill>
                          <a:latin typeface="+mn-lt"/>
                          <a:cs typeface="Arial" panose="020B0604020202020204" pitchFamily="34" charset="0"/>
                        </a:rPr>
                        <a:t>16-08-2023 extraordinario </a:t>
                      </a:r>
                      <a:r>
                        <a:rPr lang="es-MX" sz="1100" dirty="0" err="1">
                          <a:solidFill>
                            <a:schemeClr val="tx1"/>
                          </a:solidFill>
                          <a:latin typeface="+mn-lt"/>
                          <a:cs typeface="Arial" panose="020B0604020202020204" pitchFamily="34" charset="0"/>
                        </a:rPr>
                        <a:t>Accion</a:t>
                      </a:r>
                      <a:r>
                        <a:rPr lang="es-MX" sz="1100" dirty="0">
                          <a:solidFill>
                            <a:schemeClr val="tx1"/>
                          </a:solidFill>
                          <a:latin typeface="+mn-lt"/>
                          <a:cs typeface="Arial" panose="020B0604020202020204" pitchFamily="34" charset="0"/>
                        </a:rPr>
                        <a:t> de tutela Natalia </a:t>
                      </a:r>
                      <a:r>
                        <a:rPr lang="es-MX" sz="1100" dirty="0" err="1">
                          <a:solidFill>
                            <a:schemeClr val="tx1"/>
                          </a:solidFill>
                          <a:latin typeface="+mn-lt"/>
                          <a:cs typeface="Arial" panose="020B0604020202020204" pitchFamily="34" charset="0"/>
                        </a:rPr>
                        <a:t>Russi</a:t>
                      </a:r>
                      <a:r>
                        <a:rPr lang="es-MX" sz="1100" dirty="0">
                          <a:solidFill>
                            <a:schemeClr val="tx1"/>
                          </a:solidFill>
                          <a:latin typeface="+mn-lt"/>
                          <a:cs typeface="Arial" panose="020B0604020202020204" pitchFamily="34" charset="0"/>
                        </a:rPr>
                        <a:t> </a:t>
                      </a:r>
                    </a:p>
                    <a:p>
                      <a:r>
                        <a:rPr lang="es-MX" sz="1100" dirty="0"/>
                        <a:t>2. Presentación acción de tutela por parte de la abogada externa Natalia Isabel </a:t>
                      </a:r>
                      <a:r>
                        <a:rPr lang="es-MX" sz="1100" dirty="0" err="1"/>
                        <a:t>Russi</a:t>
                      </a:r>
                      <a:r>
                        <a:rPr lang="es-MX" sz="1100" dirty="0"/>
                        <a:t> Acuña</a:t>
                      </a:r>
                      <a:endParaRPr lang="es-CO" sz="1100" dirty="0">
                        <a:solidFill>
                          <a:schemeClr val="tx1"/>
                        </a:solidFill>
                        <a:latin typeface="+mn-lt"/>
                        <a:cs typeface="Arial" panose="020B0604020202020204" pitchFamily="34" charset="0"/>
                      </a:endParaRPr>
                    </a:p>
                  </a:txBody>
                  <a:tcPr/>
                </a:tc>
                <a:tc>
                  <a:txBody>
                    <a:bodyPr/>
                    <a:lstStyle/>
                    <a:p>
                      <a:pPr marL="0" indent="0" algn="just">
                        <a:buNone/>
                      </a:pPr>
                      <a:endParaRPr lang="es-CO" sz="1100" dirty="0">
                        <a:latin typeface="+mn-lt"/>
                        <a:cs typeface="Arial" panose="020B0604020202020204" pitchFamily="34" charset="0"/>
                      </a:endParaRPr>
                    </a:p>
                  </a:txBody>
                  <a:tcPr/>
                </a:tc>
                <a:extLst>
                  <a:ext uri="{0D108BD9-81ED-4DB2-BD59-A6C34878D82A}">
                    <a16:rowId xmlns:a16="http://schemas.microsoft.com/office/drawing/2014/main" val="1786912229"/>
                  </a:ext>
                </a:extLst>
              </a:tr>
              <a:tr h="962832">
                <a:tc>
                  <a:txBody>
                    <a:bodyPr/>
                    <a:lstStyle/>
                    <a:p>
                      <a:pPr algn="ctr"/>
                      <a:r>
                        <a:rPr lang="es-MX" sz="1100" dirty="0">
                          <a:solidFill>
                            <a:schemeClr val="tx1"/>
                          </a:solidFill>
                          <a:latin typeface="+mn-lt"/>
                          <a:cs typeface="Arial" panose="020B0604020202020204" pitchFamily="34" charset="0"/>
                        </a:rPr>
                        <a:t>15</a:t>
                      </a:r>
                    </a:p>
                    <a:p>
                      <a:pPr algn="ctr"/>
                      <a:r>
                        <a:rPr lang="es-MX" sz="1100" dirty="0">
                          <a:solidFill>
                            <a:schemeClr val="tx1"/>
                          </a:solidFill>
                          <a:latin typeface="+mn-lt"/>
                          <a:cs typeface="Arial" panose="020B0604020202020204" pitchFamily="34" charset="0"/>
                        </a:rPr>
                        <a:t>16</a:t>
                      </a:r>
                      <a:endParaRPr lang="es-CO" sz="1100" dirty="0">
                        <a:solidFill>
                          <a:schemeClr val="tx1"/>
                        </a:solidFill>
                        <a:latin typeface="+mn-lt"/>
                        <a:cs typeface="Arial" panose="020B0604020202020204" pitchFamily="34" charset="0"/>
                      </a:endParaRPr>
                    </a:p>
                  </a:txBody>
                  <a:tcPr/>
                </a:tc>
                <a:tc>
                  <a:txBody>
                    <a:bodyPr/>
                    <a:lstStyle/>
                    <a:p>
                      <a:r>
                        <a:rPr lang="es-MX" sz="1100" dirty="0">
                          <a:solidFill>
                            <a:schemeClr val="tx1"/>
                          </a:solidFill>
                          <a:latin typeface="+mn-lt"/>
                          <a:cs typeface="Arial" panose="020B0604020202020204" pitchFamily="34" charset="0"/>
                        </a:rPr>
                        <a:t>Certificado Decreto </a:t>
                      </a:r>
                    </a:p>
                    <a:p>
                      <a:r>
                        <a:rPr lang="es-MX" sz="1100" dirty="0">
                          <a:solidFill>
                            <a:schemeClr val="tx1"/>
                          </a:solidFill>
                          <a:latin typeface="+mn-lt"/>
                          <a:cs typeface="Arial" panose="020B0604020202020204" pitchFamily="34" charset="0"/>
                        </a:rPr>
                        <a:t>23 de agosto</a:t>
                      </a:r>
                      <a:endParaRPr lang="es-CO" sz="1100" dirty="0">
                        <a:solidFill>
                          <a:schemeClr val="tx1"/>
                        </a:solidFill>
                        <a:latin typeface="+mn-lt"/>
                        <a:cs typeface="Arial" panose="020B0604020202020204" pitchFamily="34" charset="0"/>
                      </a:endParaRPr>
                    </a:p>
                  </a:txBody>
                  <a:tcPr/>
                </a:tc>
                <a:tc>
                  <a:txBody>
                    <a:bodyPr/>
                    <a:lstStyle/>
                    <a:p>
                      <a:pPr marL="0" indent="0" algn="just">
                        <a:buNone/>
                      </a:pPr>
                      <a:endParaRPr lang="es-CO" sz="1100" dirty="0"/>
                    </a:p>
                    <a:p>
                      <a:pPr marL="0" indent="0" algn="just">
                        <a:buNone/>
                      </a:pPr>
                      <a:r>
                        <a:rPr lang="es-CO" sz="1100" dirty="0"/>
                        <a:t>preacuerdo proceso 2021800029.- 2020-02015</a:t>
                      </a:r>
                      <a:endParaRPr lang="es-CO" sz="1100" kern="0" dirty="0">
                        <a:effectLst/>
                        <a:latin typeface="+mn-lt"/>
                        <a:ea typeface="Times New Roman" panose="02020603050405020304" pitchFamily="18" charset="0"/>
                        <a:cs typeface="Arial" panose="020B0604020202020204" pitchFamily="34" charset="0"/>
                      </a:endParaRPr>
                    </a:p>
                    <a:p>
                      <a:endParaRPr lang="es-CO" sz="1100" dirty="0">
                        <a:latin typeface="+mn-lt"/>
                        <a:cs typeface="Arial" panose="020B0604020202020204" pitchFamily="34" charset="0"/>
                      </a:endParaRPr>
                    </a:p>
                  </a:txBody>
                  <a:tcPr/>
                </a:tc>
                <a:extLst>
                  <a:ext uri="{0D108BD9-81ED-4DB2-BD59-A6C34878D82A}">
                    <a16:rowId xmlns:a16="http://schemas.microsoft.com/office/drawing/2014/main" val="1131452351"/>
                  </a:ext>
                </a:extLst>
              </a:tr>
              <a:tr h="307753">
                <a:tc>
                  <a:txBody>
                    <a:bodyPr/>
                    <a:lstStyle/>
                    <a:p>
                      <a:pPr algn="ctr"/>
                      <a:r>
                        <a:rPr lang="es-MX" sz="900" dirty="0">
                          <a:solidFill>
                            <a:schemeClr val="tx1"/>
                          </a:solidFill>
                          <a:latin typeface="Arial" panose="020B0604020202020204" pitchFamily="34" charset="0"/>
                          <a:cs typeface="Arial" panose="020B0604020202020204" pitchFamily="34" charset="0"/>
                        </a:rPr>
                        <a:t>17 </a:t>
                      </a:r>
                      <a:endParaRPr lang="es-CO" sz="900" dirty="0">
                        <a:solidFill>
                          <a:schemeClr val="tx1"/>
                        </a:solidFill>
                        <a:latin typeface="Arial" panose="020B0604020202020204" pitchFamily="34" charset="0"/>
                        <a:cs typeface="Arial" panose="020B0604020202020204" pitchFamily="34" charset="0"/>
                      </a:endParaRPr>
                    </a:p>
                  </a:txBody>
                  <a:tcPr/>
                </a:tc>
                <a:tc>
                  <a:txBody>
                    <a:bodyPr/>
                    <a:lstStyle/>
                    <a:p>
                      <a:r>
                        <a:rPr lang="es-MX" sz="900" dirty="0">
                          <a:solidFill>
                            <a:schemeClr val="tx1"/>
                          </a:solidFill>
                          <a:latin typeface="Arial" panose="020B0604020202020204" pitchFamily="34" charset="0"/>
                          <a:cs typeface="Arial" panose="020B0604020202020204" pitchFamily="34" charset="0"/>
                        </a:rPr>
                        <a:t>14-09-2023</a:t>
                      </a:r>
                      <a:endParaRPr lang="es-CO" sz="900" dirty="0">
                        <a:solidFill>
                          <a:schemeClr val="tx1"/>
                        </a:solidFill>
                        <a:latin typeface="Arial" panose="020B0604020202020204" pitchFamily="34" charset="0"/>
                        <a:cs typeface="Arial" panose="020B0604020202020204" pitchFamily="34" charset="0"/>
                      </a:endParaRPr>
                    </a:p>
                  </a:txBody>
                  <a:tcPr/>
                </a:tc>
                <a:tc>
                  <a:txBody>
                    <a:bodyPr/>
                    <a:lstStyle/>
                    <a:p>
                      <a:pPr marL="0" indent="0" algn="just">
                        <a:buNone/>
                      </a:pPr>
                      <a:r>
                        <a:rPr lang="es-MX" sz="1100" dirty="0"/>
                        <a:t>casos juan diego </a:t>
                      </a:r>
                      <a:r>
                        <a:rPr lang="es-MX" sz="1100" dirty="0" err="1"/>
                        <a:t>melo</a:t>
                      </a:r>
                      <a:r>
                        <a:rPr lang="es-MX" sz="1100" dirty="0"/>
                        <a:t> con ficha 25 y 26 IRI JOSE ALFREDO GOMEZ MAZO Y CASO ABELARDO RODRIGUEZ</a:t>
                      </a:r>
                      <a:endParaRPr lang="es-CO" sz="1100" dirty="0">
                        <a:latin typeface="+mn-lt"/>
                        <a:cs typeface="Arial" panose="020B0604020202020204" pitchFamily="34" charset="0"/>
                      </a:endParaRPr>
                    </a:p>
                  </a:txBody>
                  <a:tcPr/>
                </a:tc>
                <a:extLst>
                  <a:ext uri="{0D108BD9-81ED-4DB2-BD59-A6C34878D82A}">
                    <a16:rowId xmlns:a16="http://schemas.microsoft.com/office/drawing/2014/main" val="1934610163"/>
                  </a:ext>
                </a:extLst>
              </a:tr>
              <a:tr h="307753">
                <a:tc>
                  <a:txBody>
                    <a:bodyPr/>
                    <a:lstStyle/>
                    <a:p>
                      <a:pPr algn="ctr"/>
                      <a:r>
                        <a:rPr lang="es-MX" sz="900" dirty="0">
                          <a:latin typeface="Arial" panose="020B0604020202020204" pitchFamily="34" charset="0"/>
                          <a:cs typeface="Arial" panose="020B0604020202020204" pitchFamily="34" charset="0"/>
                        </a:rPr>
                        <a:t>18</a:t>
                      </a:r>
                      <a:endParaRPr lang="es-CO" sz="900" dirty="0">
                        <a:latin typeface="Arial" panose="020B0604020202020204" pitchFamily="34" charset="0"/>
                        <a:cs typeface="Arial" panose="020B0604020202020204" pitchFamily="34" charset="0"/>
                      </a:endParaRPr>
                    </a:p>
                  </a:txBody>
                  <a:tcPr/>
                </a:tc>
                <a:tc>
                  <a:txBody>
                    <a:bodyPr/>
                    <a:lstStyle/>
                    <a:p>
                      <a:r>
                        <a:rPr lang="es-MX" sz="900" dirty="0">
                          <a:latin typeface="Arial" panose="020B0604020202020204" pitchFamily="34" charset="0"/>
                          <a:cs typeface="Arial" panose="020B0604020202020204" pitchFamily="34" charset="0"/>
                        </a:rPr>
                        <a:t>28-09-2023</a:t>
                      </a:r>
                      <a:endParaRPr lang="es-CO" sz="900" dirty="0">
                        <a:latin typeface="Arial" panose="020B0604020202020204" pitchFamily="34" charset="0"/>
                        <a:cs typeface="Arial" panose="020B0604020202020204" pitchFamily="34" charset="0"/>
                      </a:endParaRPr>
                    </a:p>
                  </a:txBody>
                  <a:tcPr/>
                </a:tc>
                <a:tc>
                  <a:txBody>
                    <a:bodyPr/>
                    <a:lstStyle/>
                    <a:p>
                      <a:r>
                        <a:rPr lang="es-MX" sz="1100" dirty="0"/>
                        <a:t>casos juan diego </a:t>
                      </a:r>
                      <a:r>
                        <a:rPr lang="es-MX" sz="1100" dirty="0" err="1"/>
                        <a:t>melo</a:t>
                      </a:r>
                      <a:r>
                        <a:rPr lang="es-MX" sz="1100" dirty="0"/>
                        <a:t> con ficha 25 y 26 IRI JOSE ALFREDO GOMEZ MAZO .</a:t>
                      </a:r>
                      <a:endParaRPr lang="es-CO" sz="1100" dirty="0">
                        <a:latin typeface="+mn-lt"/>
                        <a:cs typeface="Arial" panose="020B0604020202020204" pitchFamily="34" charset="0"/>
                      </a:endParaRPr>
                    </a:p>
                  </a:txBody>
                  <a:tcPr/>
                </a:tc>
                <a:extLst>
                  <a:ext uri="{0D108BD9-81ED-4DB2-BD59-A6C34878D82A}">
                    <a16:rowId xmlns:a16="http://schemas.microsoft.com/office/drawing/2014/main" val="1868025950"/>
                  </a:ext>
                </a:extLst>
              </a:tr>
            </a:tbl>
          </a:graphicData>
        </a:graphic>
      </p:graphicFrame>
    </p:spTree>
    <p:extLst>
      <p:ext uri="{BB962C8B-B14F-4D97-AF65-F5344CB8AC3E}">
        <p14:creationId xmlns:p14="http://schemas.microsoft.com/office/powerpoint/2010/main" val="34119219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2731"/>
        <p:cNvGrpSpPr/>
        <p:nvPr/>
      </p:nvGrpSpPr>
      <p:grpSpPr>
        <a:xfrm>
          <a:off x="0" y="0"/>
          <a:ext cx="0" cy="0"/>
          <a:chOff x="0" y="0"/>
          <a:chExt cx="0" cy="0"/>
        </a:xfrm>
      </p:grpSpPr>
      <p:sp>
        <p:nvSpPr>
          <p:cNvPr id="2739" name="Google Shape;2739;p44"/>
          <p:cNvSpPr/>
          <p:nvPr/>
        </p:nvSpPr>
        <p:spPr>
          <a:xfrm>
            <a:off x="7676841" y="2559658"/>
            <a:ext cx="4024670" cy="2408028"/>
          </a:xfrm>
          <a:prstGeom prst="rect">
            <a:avLst/>
          </a:prstGeom>
          <a:noFill/>
          <a:ln>
            <a:noFill/>
          </a:ln>
        </p:spPr>
        <p:txBody>
          <a:bodyPr spcFirstLastPara="1" wrap="square" lIns="120000" tIns="121900" rIns="365733" bIns="121900" anchor="ctr" anchorCtr="0">
            <a:noAutofit/>
          </a:bodyPr>
          <a:lstStyle/>
          <a:p>
            <a:pPr algn="just">
              <a:buClr>
                <a:srgbClr val="000000"/>
              </a:buClr>
              <a:buSzPts val="1100"/>
            </a:pPr>
            <a:endParaRPr lang="en" sz="2000" dirty="0">
              <a:latin typeface="Fira Sans"/>
              <a:ea typeface="Fira Sans"/>
              <a:cs typeface="Fira Sans"/>
              <a:sym typeface="Fira Sans"/>
            </a:endParaRPr>
          </a:p>
          <a:p>
            <a:pPr algn="just">
              <a:buClr>
                <a:srgbClr val="000000"/>
              </a:buClr>
              <a:buSzPts val="1100"/>
            </a:pPr>
            <a:endParaRPr sz="2000" dirty="0">
              <a:latin typeface="Fira Sans"/>
              <a:ea typeface="Fira Sans"/>
              <a:cs typeface="Fira Sans"/>
              <a:sym typeface="Fira Sans"/>
            </a:endParaRPr>
          </a:p>
        </p:txBody>
      </p:sp>
      <p:pic>
        <p:nvPicPr>
          <p:cNvPr id="51" name="Picture 1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46396" y="0"/>
            <a:ext cx="885508" cy="980724"/>
          </a:xfrm>
          <a:prstGeom prst="rect">
            <a:avLst/>
          </a:prstGeom>
        </p:spPr>
      </p:pic>
      <p:sp>
        <p:nvSpPr>
          <p:cNvPr id="2" name="Marcador de fecha 1"/>
          <p:cNvSpPr>
            <a:spLocks noGrp="1"/>
          </p:cNvSpPr>
          <p:nvPr>
            <p:ph type="dt" sz="half" idx="10"/>
          </p:nvPr>
        </p:nvSpPr>
        <p:spPr/>
        <p:txBody>
          <a:bodyPr/>
          <a:lstStyle/>
          <a:p>
            <a:r>
              <a:rPr lang="es-CO" dirty="0"/>
              <a:t>Julio 2022</a:t>
            </a:r>
          </a:p>
        </p:txBody>
      </p:sp>
      <p:sp>
        <p:nvSpPr>
          <p:cNvPr id="10" name="Rectángulo 9"/>
          <p:cNvSpPr/>
          <p:nvPr/>
        </p:nvSpPr>
        <p:spPr>
          <a:xfrm>
            <a:off x="0" y="2286000"/>
            <a:ext cx="228845" cy="1987062"/>
          </a:xfrm>
          <a:prstGeom prst="rec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ángulo 10"/>
          <p:cNvSpPr/>
          <p:nvPr/>
        </p:nvSpPr>
        <p:spPr>
          <a:xfrm>
            <a:off x="11966331" y="2286000"/>
            <a:ext cx="225669" cy="1987062"/>
          </a:xfrm>
          <a:prstGeom prst="rec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7" name="Tabla 7">
            <a:extLst>
              <a:ext uri="{FF2B5EF4-FFF2-40B4-BE49-F238E27FC236}">
                <a16:creationId xmlns:a16="http://schemas.microsoft.com/office/drawing/2014/main" id="{D47A6A44-A824-0450-B008-2AFF52F2A297}"/>
              </a:ext>
            </a:extLst>
          </p:cNvPr>
          <p:cNvGraphicFramePr>
            <a:graphicFrameLocks noGrp="1"/>
          </p:cNvGraphicFramePr>
          <p:nvPr>
            <p:extLst>
              <p:ext uri="{D42A27DB-BD31-4B8C-83A1-F6EECF244321}">
                <p14:modId xmlns:p14="http://schemas.microsoft.com/office/powerpoint/2010/main" val="1462541347"/>
              </p:ext>
            </p:extLst>
          </p:nvPr>
        </p:nvGraphicFramePr>
        <p:xfrm>
          <a:off x="1315781" y="136525"/>
          <a:ext cx="9606426" cy="4974063"/>
        </p:xfrm>
        <a:graphic>
          <a:graphicData uri="http://schemas.openxmlformats.org/drawingml/2006/table">
            <a:tbl>
              <a:tblPr firstRow="1" bandRow="1">
                <a:tableStyleId>{5C22544A-7EE6-4342-B048-85BDC9FD1C3A}</a:tableStyleId>
              </a:tblPr>
              <a:tblGrid>
                <a:gridCol w="3246664">
                  <a:extLst>
                    <a:ext uri="{9D8B030D-6E8A-4147-A177-3AD203B41FA5}">
                      <a16:colId xmlns:a16="http://schemas.microsoft.com/office/drawing/2014/main" val="2603587562"/>
                    </a:ext>
                  </a:extLst>
                </a:gridCol>
                <a:gridCol w="3179881">
                  <a:extLst>
                    <a:ext uri="{9D8B030D-6E8A-4147-A177-3AD203B41FA5}">
                      <a16:colId xmlns:a16="http://schemas.microsoft.com/office/drawing/2014/main" val="3220021788"/>
                    </a:ext>
                  </a:extLst>
                </a:gridCol>
                <a:gridCol w="3179881">
                  <a:extLst>
                    <a:ext uri="{9D8B030D-6E8A-4147-A177-3AD203B41FA5}">
                      <a16:colId xmlns:a16="http://schemas.microsoft.com/office/drawing/2014/main" val="3545650910"/>
                    </a:ext>
                  </a:extLst>
                </a:gridCol>
              </a:tblGrid>
              <a:tr h="1498711">
                <a:tc>
                  <a:txBody>
                    <a:bodyPr/>
                    <a:lstStyle/>
                    <a:p>
                      <a:pPr algn="ctr"/>
                      <a:r>
                        <a:rPr lang="es-MX" sz="1100" dirty="0">
                          <a:solidFill>
                            <a:schemeClr val="tx1"/>
                          </a:solidFill>
                          <a:latin typeface="+mn-lt"/>
                          <a:cs typeface="Arial" panose="020B0604020202020204" pitchFamily="34" charset="0"/>
                        </a:rPr>
                        <a:t>19</a:t>
                      </a:r>
                      <a:endParaRPr lang="es-CO" sz="1100" dirty="0">
                        <a:solidFill>
                          <a:schemeClr val="tx1"/>
                        </a:solidFill>
                        <a:latin typeface="+mn-lt"/>
                        <a:cs typeface="Arial" panose="020B0604020202020204" pitchFamily="34" charset="0"/>
                      </a:endParaRPr>
                    </a:p>
                  </a:txBody>
                  <a:tcPr/>
                </a:tc>
                <a:tc>
                  <a:txBody>
                    <a:bodyPr/>
                    <a:lstStyle/>
                    <a:p>
                      <a:r>
                        <a:rPr lang="es-MX" sz="1100" b="0" dirty="0">
                          <a:solidFill>
                            <a:schemeClr val="tx1"/>
                          </a:solidFill>
                          <a:latin typeface="+mn-lt"/>
                          <a:cs typeface="Arial" panose="020B0604020202020204" pitchFamily="34" charset="0"/>
                        </a:rPr>
                        <a:t>11-10-2023</a:t>
                      </a:r>
                      <a:endParaRPr lang="es-CO" sz="1100" b="0" dirty="0">
                        <a:solidFill>
                          <a:schemeClr val="tx1"/>
                        </a:solidFill>
                        <a:latin typeface="+mn-lt"/>
                        <a:cs typeface="Arial" panose="020B0604020202020204" pitchFamily="34" charset="0"/>
                      </a:endParaRPr>
                    </a:p>
                  </a:txBody>
                  <a:tcPr/>
                </a:tc>
                <a:tc>
                  <a:txBody>
                    <a:bodyPr/>
                    <a:lstStyle/>
                    <a:p>
                      <a:pPr>
                        <a:lnSpc>
                          <a:spcPct val="107000"/>
                        </a:lnSpc>
                        <a:spcAft>
                          <a:spcPts val="800"/>
                        </a:spcAft>
                      </a:pPr>
                      <a:r>
                        <a:rPr lang="es-MX" sz="1100" dirty="0"/>
                        <a:t>Modificación a resolución del comité de conciliación por el decreto 73 de 2022. conciliación Adriana Arango </a:t>
                      </a:r>
                      <a:endParaRPr lang="es-CO" sz="1100" b="0" kern="100" dirty="0">
                        <a:solidFill>
                          <a:schemeClr val="tx1"/>
                        </a:solidFill>
                        <a:effectLst/>
                        <a:latin typeface="+mn-lt"/>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2050722445"/>
                  </a:ext>
                </a:extLst>
              </a:tr>
              <a:tr h="1720040">
                <a:tc>
                  <a:txBody>
                    <a:bodyPr/>
                    <a:lstStyle/>
                    <a:p>
                      <a:pPr algn="ctr"/>
                      <a:r>
                        <a:rPr lang="es-MX" sz="1100" dirty="0">
                          <a:solidFill>
                            <a:schemeClr val="tx1"/>
                          </a:solidFill>
                          <a:latin typeface="+mn-lt"/>
                          <a:cs typeface="Arial" panose="020B0604020202020204" pitchFamily="34" charset="0"/>
                        </a:rPr>
                        <a:t>20</a:t>
                      </a:r>
                      <a:endParaRPr lang="es-CO" sz="1100" dirty="0">
                        <a:solidFill>
                          <a:schemeClr val="tx1"/>
                        </a:solidFill>
                        <a:latin typeface="+mn-lt"/>
                        <a:cs typeface="Arial" panose="020B0604020202020204" pitchFamily="34" charset="0"/>
                      </a:endParaRPr>
                    </a:p>
                  </a:txBody>
                  <a:tcPr/>
                </a:tc>
                <a:tc>
                  <a:txBody>
                    <a:bodyPr/>
                    <a:lstStyle/>
                    <a:p>
                      <a:r>
                        <a:rPr lang="es-MX" sz="1100" dirty="0">
                          <a:solidFill>
                            <a:schemeClr val="tx1"/>
                          </a:solidFill>
                          <a:latin typeface="+mn-lt"/>
                          <a:cs typeface="Arial" panose="020B0604020202020204" pitchFamily="34" charset="0"/>
                        </a:rPr>
                        <a:t>23-10-2023</a:t>
                      </a:r>
                      <a:endParaRPr lang="es-CO" sz="1100" dirty="0">
                        <a:solidFill>
                          <a:schemeClr val="tx1"/>
                        </a:solidFill>
                        <a:latin typeface="+mn-lt"/>
                        <a:cs typeface="Arial" panose="020B0604020202020204" pitchFamily="34" charset="0"/>
                      </a:endParaRPr>
                    </a:p>
                  </a:txBody>
                  <a:tcPr/>
                </a:tc>
                <a:tc>
                  <a:txBody>
                    <a:bodyPr/>
                    <a:lstStyle/>
                    <a:p>
                      <a:pPr marL="0" indent="0" algn="just">
                        <a:buNone/>
                      </a:pPr>
                      <a:r>
                        <a:rPr lang="es-MX" sz="1100" dirty="0"/>
                        <a:t>Presentación y aprobación de metodología costo beneficio en cumplimiento plan de acción del plan maestro de recuperación del patrimonio del distrito</a:t>
                      </a:r>
                      <a:endParaRPr lang="es-CO" sz="1100" dirty="0">
                        <a:latin typeface="+mn-lt"/>
                        <a:cs typeface="Arial" panose="020B0604020202020204" pitchFamily="34" charset="0"/>
                      </a:endParaRPr>
                    </a:p>
                  </a:txBody>
                  <a:tcPr/>
                </a:tc>
                <a:extLst>
                  <a:ext uri="{0D108BD9-81ED-4DB2-BD59-A6C34878D82A}">
                    <a16:rowId xmlns:a16="http://schemas.microsoft.com/office/drawing/2014/main" val="1786912229"/>
                  </a:ext>
                </a:extLst>
              </a:tr>
              <a:tr h="962832">
                <a:tc>
                  <a:txBody>
                    <a:bodyPr/>
                    <a:lstStyle/>
                    <a:p>
                      <a:pPr algn="ctr"/>
                      <a:r>
                        <a:rPr lang="es-MX" sz="1100" dirty="0">
                          <a:solidFill>
                            <a:schemeClr val="tx1"/>
                          </a:solidFill>
                          <a:latin typeface="+mn-lt"/>
                          <a:cs typeface="Arial" panose="020B0604020202020204" pitchFamily="34" charset="0"/>
                        </a:rPr>
                        <a:t>21</a:t>
                      </a:r>
                      <a:endParaRPr lang="es-CO" sz="1100" dirty="0">
                        <a:solidFill>
                          <a:schemeClr val="tx1"/>
                        </a:solidFill>
                        <a:latin typeface="+mn-lt"/>
                        <a:cs typeface="Arial" panose="020B0604020202020204" pitchFamily="34" charset="0"/>
                      </a:endParaRPr>
                    </a:p>
                  </a:txBody>
                  <a:tcPr/>
                </a:tc>
                <a:tc>
                  <a:txBody>
                    <a:bodyPr/>
                    <a:lstStyle/>
                    <a:p>
                      <a:r>
                        <a:rPr lang="es-MX" sz="1100" dirty="0">
                          <a:solidFill>
                            <a:schemeClr val="tx1"/>
                          </a:solidFill>
                          <a:latin typeface="+mn-lt"/>
                          <a:cs typeface="Arial" panose="020B0604020202020204" pitchFamily="34" charset="0"/>
                        </a:rPr>
                        <a:t>09-11-2023</a:t>
                      </a:r>
                      <a:endParaRPr lang="es-CO" sz="1100" dirty="0">
                        <a:solidFill>
                          <a:schemeClr val="tx1"/>
                        </a:solidFill>
                        <a:latin typeface="+mn-lt"/>
                        <a:cs typeface="Arial" panose="020B0604020202020204" pitchFamily="34" charset="0"/>
                      </a:endParaRPr>
                    </a:p>
                  </a:txBody>
                  <a:tcPr/>
                </a:tc>
                <a:tc>
                  <a:txBody>
                    <a:bodyPr/>
                    <a:lstStyle/>
                    <a:p>
                      <a:pPr marL="0" indent="0" algn="just">
                        <a:buNone/>
                      </a:pPr>
                      <a:r>
                        <a:rPr lang="es-MX" sz="1100" dirty="0"/>
                        <a:t>Certificación Decreto 73 de 2023</a:t>
                      </a:r>
                      <a:endParaRPr lang="es-CO" sz="1100" kern="0" dirty="0">
                        <a:effectLst/>
                        <a:latin typeface="+mn-lt"/>
                        <a:ea typeface="Times New Roman" panose="02020603050405020304" pitchFamily="18" charset="0"/>
                        <a:cs typeface="Arial" panose="020B0604020202020204" pitchFamily="34" charset="0"/>
                      </a:endParaRPr>
                    </a:p>
                    <a:p>
                      <a:endParaRPr lang="es-CO" sz="1100" dirty="0">
                        <a:latin typeface="+mn-lt"/>
                        <a:cs typeface="Arial" panose="020B0604020202020204" pitchFamily="34" charset="0"/>
                      </a:endParaRPr>
                    </a:p>
                  </a:txBody>
                  <a:tcPr/>
                </a:tc>
                <a:extLst>
                  <a:ext uri="{0D108BD9-81ED-4DB2-BD59-A6C34878D82A}">
                    <a16:rowId xmlns:a16="http://schemas.microsoft.com/office/drawing/2014/main" val="1131452351"/>
                  </a:ext>
                </a:extLst>
              </a:tr>
              <a:tr h="307753">
                <a:tc>
                  <a:txBody>
                    <a:bodyPr/>
                    <a:lstStyle/>
                    <a:p>
                      <a:pPr algn="ctr"/>
                      <a:r>
                        <a:rPr lang="es-MX" sz="900" dirty="0">
                          <a:solidFill>
                            <a:schemeClr val="tx1"/>
                          </a:solidFill>
                          <a:latin typeface="Arial" panose="020B0604020202020204" pitchFamily="34" charset="0"/>
                          <a:cs typeface="Arial" panose="020B0604020202020204" pitchFamily="34" charset="0"/>
                        </a:rPr>
                        <a:t>22</a:t>
                      </a:r>
                      <a:endParaRPr lang="es-CO" sz="900" dirty="0">
                        <a:solidFill>
                          <a:schemeClr val="tx1"/>
                        </a:solidFill>
                        <a:latin typeface="Arial" panose="020B0604020202020204" pitchFamily="34" charset="0"/>
                        <a:cs typeface="Arial" panose="020B0604020202020204" pitchFamily="34" charset="0"/>
                      </a:endParaRPr>
                    </a:p>
                  </a:txBody>
                  <a:tcPr/>
                </a:tc>
                <a:tc>
                  <a:txBody>
                    <a:bodyPr/>
                    <a:lstStyle/>
                    <a:p>
                      <a:r>
                        <a:rPr lang="es-MX" sz="900" dirty="0">
                          <a:solidFill>
                            <a:schemeClr val="tx1"/>
                          </a:solidFill>
                          <a:latin typeface="Arial" panose="020B0604020202020204" pitchFamily="34" charset="0"/>
                          <a:cs typeface="Arial" panose="020B0604020202020204" pitchFamily="34" charset="0"/>
                        </a:rPr>
                        <a:t>22-11-2023 </a:t>
                      </a:r>
                      <a:endParaRPr lang="es-CO" sz="900" dirty="0">
                        <a:solidFill>
                          <a:schemeClr val="tx1"/>
                        </a:solidFill>
                        <a:latin typeface="Arial" panose="020B0604020202020204" pitchFamily="34" charset="0"/>
                        <a:cs typeface="Arial" panose="020B0604020202020204" pitchFamily="34" charset="0"/>
                      </a:endParaRPr>
                    </a:p>
                  </a:txBody>
                  <a:tcPr/>
                </a:tc>
                <a:tc>
                  <a:txBody>
                    <a:bodyPr/>
                    <a:lstStyle/>
                    <a:p>
                      <a:pPr marL="0" indent="0" algn="just">
                        <a:buNone/>
                      </a:pPr>
                      <a:r>
                        <a:rPr lang="es-CO" sz="1100" kern="1200" dirty="0">
                          <a:solidFill>
                            <a:schemeClr val="dk1"/>
                          </a:solidFill>
                          <a:effectLst/>
                          <a:latin typeface="+mn-lt"/>
                          <a:ea typeface="+mn-ea"/>
                          <a:cs typeface="+mn-cs"/>
                        </a:rPr>
                        <a:t>Políticas de prevención del daño antijuridico . Política de defensa jurídica</a:t>
                      </a:r>
                      <a:endParaRPr lang="es-CO" sz="1100" dirty="0">
                        <a:latin typeface="+mn-lt"/>
                        <a:cs typeface="Arial" panose="020B0604020202020204" pitchFamily="34" charset="0"/>
                      </a:endParaRPr>
                    </a:p>
                  </a:txBody>
                  <a:tcPr/>
                </a:tc>
                <a:extLst>
                  <a:ext uri="{0D108BD9-81ED-4DB2-BD59-A6C34878D82A}">
                    <a16:rowId xmlns:a16="http://schemas.microsoft.com/office/drawing/2014/main" val="1934610163"/>
                  </a:ext>
                </a:extLst>
              </a:tr>
              <a:tr h="307753">
                <a:tc>
                  <a:txBody>
                    <a:bodyPr/>
                    <a:lstStyle/>
                    <a:p>
                      <a:pPr algn="ctr"/>
                      <a:r>
                        <a:rPr lang="es-MX" sz="900" dirty="0">
                          <a:latin typeface="Arial" panose="020B0604020202020204" pitchFamily="34" charset="0"/>
                          <a:cs typeface="Arial" panose="020B0604020202020204" pitchFamily="34" charset="0"/>
                        </a:rPr>
                        <a:t>23 y 24 </a:t>
                      </a:r>
                      <a:endParaRPr lang="es-CO" sz="900" dirty="0">
                        <a:latin typeface="Arial" panose="020B0604020202020204" pitchFamily="34" charset="0"/>
                        <a:cs typeface="Arial" panose="020B0604020202020204" pitchFamily="34" charset="0"/>
                      </a:endParaRPr>
                    </a:p>
                  </a:txBody>
                  <a:tcPr/>
                </a:tc>
                <a:tc>
                  <a:txBody>
                    <a:bodyPr/>
                    <a:lstStyle/>
                    <a:p>
                      <a:r>
                        <a:rPr lang="es-CO" sz="900" dirty="0">
                          <a:latin typeface="Arial" panose="020B0604020202020204" pitchFamily="34" charset="0"/>
                          <a:cs typeface="Arial" panose="020B0604020202020204" pitchFamily="34" charset="0"/>
                        </a:rPr>
                        <a:t>Certificación 06</a:t>
                      </a:r>
                    </a:p>
                    <a:p>
                      <a:r>
                        <a:rPr lang="es-CO" sz="900" dirty="0">
                          <a:latin typeface="Arial" panose="020B0604020202020204" pitchFamily="34" charset="0"/>
                          <a:cs typeface="Arial" panose="020B0604020202020204" pitchFamily="34" charset="0"/>
                        </a:rPr>
                        <a:t> 22-12-2023</a:t>
                      </a:r>
                    </a:p>
                  </a:txBody>
                  <a:tcPr/>
                </a:tc>
                <a:tc>
                  <a:txBody>
                    <a:bodyPr/>
                    <a:lstStyle/>
                    <a:p>
                      <a:r>
                        <a:rPr lang="es-CO" sz="1100" kern="1200" dirty="0">
                          <a:solidFill>
                            <a:schemeClr val="dk1"/>
                          </a:solidFill>
                          <a:effectLst/>
                          <a:latin typeface="+mn-lt"/>
                          <a:ea typeface="+mn-ea"/>
                          <a:cs typeface="+mn-cs"/>
                        </a:rPr>
                        <a:t>Informes </a:t>
                      </a:r>
                      <a:endParaRPr lang="es-CO" sz="1100" dirty="0">
                        <a:latin typeface="+mn-lt"/>
                        <a:cs typeface="Arial" panose="020B0604020202020204" pitchFamily="34" charset="0"/>
                      </a:endParaRPr>
                    </a:p>
                  </a:txBody>
                  <a:tcPr/>
                </a:tc>
                <a:extLst>
                  <a:ext uri="{0D108BD9-81ED-4DB2-BD59-A6C34878D82A}">
                    <a16:rowId xmlns:a16="http://schemas.microsoft.com/office/drawing/2014/main" val="1868025950"/>
                  </a:ext>
                </a:extLst>
              </a:tr>
            </a:tbl>
          </a:graphicData>
        </a:graphic>
      </p:graphicFrame>
    </p:spTree>
    <p:extLst>
      <p:ext uri="{BB962C8B-B14F-4D97-AF65-F5344CB8AC3E}">
        <p14:creationId xmlns:p14="http://schemas.microsoft.com/office/powerpoint/2010/main" val="539774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731"/>
        <p:cNvGrpSpPr/>
        <p:nvPr/>
      </p:nvGrpSpPr>
      <p:grpSpPr>
        <a:xfrm>
          <a:off x="0" y="0"/>
          <a:ext cx="0" cy="0"/>
          <a:chOff x="0" y="0"/>
          <a:chExt cx="0" cy="0"/>
        </a:xfrm>
      </p:grpSpPr>
      <p:sp>
        <p:nvSpPr>
          <p:cNvPr id="2739" name="Google Shape;2739;p44"/>
          <p:cNvSpPr/>
          <p:nvPr/>
        </p:nvSpPr>
        <p:spPr>
          <a:xfrm>
            <a:off x="7676841" y="2559658"/>
            <a:ext cx="4024670" cy="2408028"/>
          </a:xfrm>
          <a:prstGeom prst="rect">
            <a:avLst/>
          </a:prstGeom>
          <a:noFill/>
          <a:ln>
            <a:noFill/>
          </a:ln>
        </p:spPr>
        <p:txBody>
          <a:bodyPr spcFirstLastPara="1" wrap="square" lIns="120000" tIns="121900" rIns="365733" bIns="121900" anchor="ctr" anchorCtr="0">
            <a:noAutofit/>
          </a:bodyPr>
          <a:lstStyle/>
          <a:p>
            <a:pPr algn="just">
              <a:buClr>
                <a:srgbClr val="000000"/>
              </a:buClr>
              <a:buSzPts val="1100"/>
            </a:pPr>
            <a:endParaRPr lang="en" sz="2000" dirty="0">
              <a:latin typeface="Fira Sans"/>
              <a:ea typeface="Fira Sans"/>
              <a:cs typeface="Fira Sans"/>
              <a:sym typeface="Fira Sans"/>
            </a:endParaRPr>
          </a:p>
          <a:p>
            <a:pPr algn="just">
              <a:buClr>
                <a:srgbClr val="000000"/>
              </a:buClr>
              <a:buSzPts val="1100"/>
            </a:pPr>
            <a:endParaRPr sz="2000" dirty="0">
              <a:latin typeface="Fira Sans"/>
              <a:ea typeface="Fira Sans"/>
              <a:cs typeface="Fira Sans"/>
              <a:sym typeface="Fira Sans"/>
            </a:endParaRPr>
          </a:p>
        </p:txBody>
      </p:sp>
      <p:pic>
        <p:nvPicPr>
          <p:cNvPr id="51" name="Picture 1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46396" y="0"/>
            <a:ext cx="885508" cy="980724"/>
          </a:xfrm>
          <a:prstGeom prst="rect">
            <a:avLst/>
          </a:prstGeom>
        </p:spPr>
      </p:pic>
      <p:sp>
        <p:nvSpPr>
          <p:cNvPr id="3" name="Título 2"/>
          <p:cNvSpPr>
            <a:spLocks noGrp="1"/>
          </p:cNvSpPr>
          <p:nvPr>
            <p:ph type="title"/>
          </p:nvPr>
        </p:nvSpPr>
        <p:spPr>
          <a:xfrm>
            <a:off x="839788" y="365126"/>
            <a:ext cx="10515600" cy="1556142"/>
          </a:xfrm>
        </p:spPr>
        <p:txBody>
          <a:bodyPr>
            <a:normAutofit fontScale="90000"/>
          </a:bodyPr>
          <a:lstStyle/>
          <a:p>
            <a:pPr marL="0" indent="0" algn="ctr"/>
            <a:br>
              <a:rPr lang="es-MX" sz="3200" b="1" dirty="0"/>
            </a:br>
            <a:br>
              <a:rPr lang="es-MX" sz="3200" b="1" dirty="0"/>
            </a:br>
            <a:r>
              <a:rPr lang="es-MX" sz="3200" b="1" dirty="0"/>
              <a:t>-</a:t>
            </a:r>
            <a:r>
              <a:rPr lang="es-MX" sz="3200" b="1" dirty="0">
                <a:solidFill>
                  <a:schemeClr val="accent5"/>
                </a:solidFill>
              </a:rPr>
              <a:t>Plan de acción Comité de Conciliación 100%</a:t>
            </a:r>
            <a:br>
              <a:rPr lang="es-MX" sz="3200" b="1" dirty="0">
                <a:solidFill>
                  <a:schemeClr val="accent5"/>
                </a:solidFill>
              </a:rPr>
            </a:br>
            <a:br>
              <a:rPr lang="es-MX" sz="3200" dirty="0"/>
            </a:br>
            <a:endParaRPr lang="en-US" sz="3200" b="1" u="sng" dirty="0">
              <a:effectLst>
                <a:outerShdw blurRad="38100" dist="38100" dir="2700000" algn="tl">
                  <a:srgbClr val="000000">
                    <a:alpha val="43137"/>
                  </a:srgbClr>
                </a:outerShdw>
              </a:effectLst>
            </a:endParaRPr>
          </a:p>
        </p:txBody>
      </p:sp>
      <p:graphicFrame>
        <p:nvGraphicFramePr>
          <p:cNvPr id="4" name="Tabla 4">
            <a:extLst>
              <a:ext uri="{FF2B5EF4-FFF2-40B4-BE49-F238E27FC236}">
                <a16:creationId xmlns:a16="http://schemas.microsoft.com/office/drawing/2014/main" id="{1046BED4-2EC8-F681-787B-81F6FA0DD413}"/>
              </a:ext>
            </a:extLst>
          </p:cNvPr>
          <p:cNvGraphicFramePr>
            <a:graphicFrameLocks noGrp="1"/>
          </p:cNvGraphicFramePr>
          <p:nvPr>
            <p:ph sz="half" idx="2"/>
            <p:extLst>
              <p:ext uri="{D42A27DB-BD31-4B8C-83A1-F6EECF244321}">
                <p14:modId xmlns:p14="http://schemas.microsoft.com/office/powerpoint/2010/main" val="155071219"/>
              </p:ext>
            </p:extLst>
          </p:nvPr>
        </p:nvGraphicFramePr>
        <p:xfrm>
          <a:off x="924674" y="1354393"/>
          <a:ext cx="10427538" cy="5272436"/>
        </p:xfrm>
        <a:graphic>
          <a:graphicData uri="http://schemas.openxmlformats.org/drawingml/2006/table">
            <a:tbl>
              <a:tblPr firstRow="1" bandRow="1">
                <a:tableStyleId>{5C22544A-7EE6-4342-B048-85BDC9FD1C3A}</a:tableStyleId>
              </a:tblPr>
              <a:tblGrid>
                <a:gridCol w="5217194">
                  <a:extLst>
                    <a:ext uri="{9D8B030D-6E8A-4147-A177-3AD203B41FA5}">
                      <a16:colId xmlns:a16="http://schemas.microsoft.com/office/drawing/2014/main" val="2727645111"/>
                    </a:ext>
                  </a:extLst>
                </a:gridCol>
                <a:gridCol w="5210344">
                  <a:extLst>
                    <a:ext uri="{9D8B030D-6E8A-4147-A177-3AD203B41FA5}">
                      <a16:colId xmlns:a16="http://schemas.microsoft.com/office/drawing/2014/main" val="401959069"/>
                    </a:ext>
                  </a:extLst>
                </a:gridCol>
              </a:tblGrid>
              <a:tr h="1104521">
                <a:tc>
                  <a:txBody>
                    <a:bodyPr/>
                    <a:lstStyle/>
                    <a:p>
                      <a:r>
                        <a:rPr lang="es-MX" sz="1600" b="0" dirty="0">
                          <a:solidFill>
                            <a:schemeClr val="tx1"/>
                          </a:solidFill>
                        </a:rPr>
                        <a:t>Presentar ante el Comité de Conciliación los argumentos que se estimen convenientes, con el fin de que este decida si procede o no la conciliación extrajudicial y/o judicial</a:t>
                      </a:r>
                      <a:endParaRPr lang="es-CO" sz="1600" b="0" dirty="0">
                        <a:solidFill>
                          <a:schemeClr val="tx1"/>
                        </a:solidFill>
                      </a:endParaRPr>
                    </a:p>
                  </a:txBody>
                  <a:tcPr/>
                </a:tc>
                <a:tc>
                  <a:txBody>
                    <a:bodyPr/>
                    <a:lstStyle/>
                    <a:p>
                      <a:r>
                        <a:rPr lang="es-MX" sz="1600" b="0" dirty="0">
                          <a:solidFill>
                            <a:schemeClr val="tx1"/>
                          </a:solidFill>
                        </a:rPr>
                        <a:t>7 fichas </a:t>
                      </a:r>
                      <a:endParaRPr lang="es-CO" sz="1600" b="0" dirty="0">
                        <a:solidFill>
                          <a:schemeClr val="tx1"/>
                        </a:solidFill>
                      </a:endParaRPr>
                    </a:p>
                  </a:txBody>
                  <a:tcPr/>
                </a:tc>
                <a:extLst>
                  <a:ext uri="{0D108BD9-81ED-4DB2-BD59-A6C34878D82A}">
                    <a16:rowId xmlns:a16="http://schemas.microsoft.com/office/drawing/2014/main" val="1142751155"/>
                  </a:ext>
                </a:extLst>
              </a:tr>
              <a:tr h="594742">
                <a:tc>
                  <a:txBody>
                    <a:bodyPr/>
                    <a:lstStyle/>
                    <a:p>
                      <a:r>
                        <a:rPr lang="es-MX" sz="1600" b="0" dirty="0">
                          <a:solidFill>
                            <a:schemeClr val="tx1"/>
                          </a:solidFill>
                        </a:rPr>
                        <a:t>Medir la efectividad de las decisiones del Comité en materia de Conciliación</a:t>
                      </a:r>
                      <a:endParaRPr lang="es-CO" sz="1600" b="0" dirty="0">
                        <a:solidFill>
                          <a:schemeClr val="tx1"/>
                        </a:solidFill>
                      </a:endParaRPr>
                    </a:p>
                  </a:txBody>
                  <a:tcPr/>
                </a:tc>
                <a:tc>
                  <a:txBody>
                    <a:bodyPr/>
                    <a:lstStyle/>
                    <a:p>
                      <a:r>
                        <a:rPr lang="es-MX" sz="1600" b="0" dirty="0">
                          <a:solidFill>
                            <a:schemeClr val="tx1"/>
                          </a:solidFill>
                        </a:rPr>
                        <a:t>Hoy se va a revisar</a:t>
                      </a:r>
                      <a:endParaRPr lang="es-CO" sz="1600" b="0" dirty="0">
                        <a:solidFill>
                          <a:schemeClr val="tx1"/>
                        </a:solidFill>
                      </a:endParaRPr>
                    </a:p>
                  </a:txBody>
                  <a:tcPr/>
                </a:tc>
                <a:extLst>
                  <a:ext uri="{0D108BD9-81ED-4DB2-BD59-A6C34878D82A}">
                    <a16:rowId xmlns:a16="http://schemas.microsoft.com/office/drawing/2014/main" val="1122657951"/>
                  </a:ext>
                </a:extLst>
              </a:tr>
              <a:tr h="84963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CO" sz="1600" b="0" dirty="0">
                          <a:solidFill>
                            <a:schemeClr val="tx1"/>
                          </a:solidFill>
                        </a:rPr>
                        <a:t>Construir una base de datos que indique claramente casos estudiados 2023</a:t>
                      </a:r>
                    </a:p>
                    <a:p>
                      <a:endParaRPr lang="es-CO" sz="1600" b="0" dirty="0">
                        <a:solidFill>
                          <a:schemeClr val="tx1"/>
                        </a:solidFill>
                      </a:endParaRPr>
                    </a:p>
                  </a:txBody>
                  <a:tcPr/>
                </a:tc>
                <a:tc>
                  <a:txBody>
                    <a:bodyPr/>
                    <a:lstStyle/>
                    <a:p>
                      <a:r>
                        <a:rPr lang="es-MX" sz="1600" b="0" dirty="0">
                          <a:solidFill>
                            <a:schemeClr val="tx1"/>
                          </a:solidFill>
                        </a:rPr>
                        <a:t>Elaborada y al día </a:t>
                      </a:r>
                      <a:endParaRPr lang="es-CO" sz="1600" b="0" dirty="0">
                        <a:solidFill>
                          <a:schemeClr val="tx1"/>
                        </a:solidFill>
                      </a:endParaRPr>
                    </a:p>
                  </a:txBody>
                  <a:tcPr/>
                </a:tc>
                <a:extLst>
                  <a:ext uri="{0D108BD9-81ED-4DB2-BD59-A6C34878D82A}">
                    <a16:rowId xmlns:a16="http://schemas.microsoft.com/office/drawing/2014/main" val="2833388163"/>
                  </a:ext>
                </a:extLst>
              </a:tr>
              <a:tr h="594742">
                <a:tc>
                  <a:txBody>
                    <a:bodyPr/>
                    <a:lstStyle/>
                    <a:p>
                      <a:r>
                        <a:rPr lang="es-MX" sz="1600" b="0" dirty="0">
                          <a:solidFill>
                            <a:schemeClr val="tx1"/>
                          </a:solidFill>
                        </a:rPr>
                        <a:t>Conocer las sentencias, laudos arbitrales y conciliaciones enero.- diciembre de 2023</a:t>
                      </a:r>
                      <a:endParaRPr lang="es-CO" sz="1600" b="0" dirty="0">
                        <a:solidFill>
                          <a:schemeClr val="tx1"/>
                        </a:solidFill>
                      </a:endParaRPr>
                    </a:p>
                  </a:txBody>
                  <a:tcPr/>
                </a:tc>
                <a:tc>
                  <a:txBody>
                    <a:bodyPr/>
                    <a:lstStyle/>
                    <a:p>
                      <a:r>
                        <a:rPr lang="es-MX" sz="1600" b="0" dirty="0">
                          <a:solidFill>
                            <a:schemeClr val="tx1"/>
                          </a:solidFill>
                        </a:rPr>
                        <a:t>Semestral .  Se cumple hoy dos veces </a:t>
                      </a:r>
                      <a:endParaRPr lang="es-CO" sz="1600" b="0" dirty="0">
                        <a:solidFill>
                          <a:schemeClr val="tx1"/>
                        </a:solidFill>
                      </a:endParaRPr>
                    </a:p>
                  </a:txBody>
                  <a:tcPr/>
                </a:tc>
                <a:extLst>
                  <a:ext uri="{0D108BD9-81ED-4DB2-BD59-A6C34878D82A}">
                    <a16:rowId xmlns:a16="http://schemas.microsoft.com/office/drawing/2014/main" val="903253021"/>
                  </a:ext>
                </a:extLst>
              </a:tr>
              <a:tr h="344573">
                <a:tc>
                  <a:txBody>
                    <a:bodyPr/>
                    <a:lstStyle/>
                    <a:p>
                      <a:r>
                        <a:rPr lang="es-MX" sz="1600" dirty="0"/>
                        <a:t>Aprobar políticas que definen la gestión judicial</a:t>
                      </a:r>
                      <a:endParaRPr lang="es-CO" sz="1600" dirty="0"/>
                    </a:p>
                  </a:txBody>
                  <a:tcPr/>
                </a:tc>
                <a:tc>
                  <a:txBody>
                    <a:bodyPr/>
                    <a:lstStyle/>
                    <a:p>
                      <a:r>
                        <a:rPr lang="es-CO" sz="1600" dirty="0"/>
                        <a:t>En comité de noviembre se aprobó</a:t>
                      </a:r>
                    </a:p>
                  </a:txBody>
                  <a:tcPr/>
                </a:tc>
                <a:extLst>
                  <a:ext uri="{0D108BD9-81ED-4DB2-BD59-A6C34878D82A}">
                    <a16:rowId xmlns:a16="http://schemas.microsoft.com/office/drawing/2014/main" val="1378875951"/>
                  </a:ext>
                </a:extLst>
              </a:tr>
              <a:tr h="594742">
                <a:tc>
                  <a:txBody>
                    <a:bodyPr/>
                    <a:lstStyle/>
                    <a:p>
                      <a:r>
                        <a:rPr lang="es-MX" sz="1600" dirty="0"/>
                        <a:t>Hacer seguimiento sobre los procesos encomendados a los abogados encargados de la defensa judicial</a:t>
                      </a:r>
                      <a:endParaRPr lang="es-CO" sz="1600" dirty="0"/>
                    </a:p>
                  </a:txBody>
                  <a:tcPr/>
                </a:tc>
                <a:tc>
                  <a:txBody>
                    <a:bodyPr/>
                    <a:lstStyle/>
                    <a:p>
                      <a:r>
                        <a:rPr lang="es-MX" sz="1600" dirty="0"/>
                        <a:t>Se presentó hoy . Seguimiento a cargo oficina </a:t>
                      </a:r>
                      <a:r>
                        <a:rPr lang="es-MX" sz="1600" dirty="0" err="1"/>
                        <a:t>juridica</a:t>
                      </a:r>
                      <a:endParaRPr lang="es-CO" sz="1600" dirty="0"/>
                    </a:p>
                  </a:txBody>
                  <a:tcPr/>
                </a:tc>
                <a:extLst>
                  <a:ext uri="{0D108BD9-81ED-4DB2-BD59-A6C34878D82A}">
                    <a16:rowId xmlns:a16="http://schemas.microsoft.com/office/drawing/2014/main" val="1832062006"/>
                  </a:ext>
                </a:extLst>
              </a:tr>
              <a:tr h="594742">
                <a:tc>
                  <a:txBody>
                    <a:bodyPr/>
                    <a:lstStyle/>
                    <a:p>
                      <a:r>
                        <a:rPr lang="es-MX" sz="1600" dirty="0"/>
                        <a:t>Ajustar las políticas de prevención de daño antijurídico en caso de ser necesario</a:t>
                      </a:r>
                      <a:endParaRPr lang="es-CO" sz="1600" dirty="0"/>
                    </a:p>
                  </a:txBody>
                  <a:tcPr/>
                </a:tc>
                <a:tc>
                  <a:txBody>
                    <a:bodyPr/>
                    <a:lstStyle/>
                    <a:p>
                      <a:r>
                        <a:rPr lang="es-MX" sz="1600" dirty="0"/>
                        <a:t>Noviembre de 2023 se aprobó</a:t>
                      </a:r>
                      <a:endParaRPr lang="es-CO" sz="1600" dirty="0"/>
                    </a:p>
                  </a:txBody>
                  <a:tcPr/>
                </a:tc>
                <a:extLst>
                  <a:ext uri="{0D108BD9-81ED-4DB2-BD59-A6C34878D82A}">
                    <a16:rowId xmlns:a16="http://schemas.microsoft.com/office/drawing/2014/main" val="3490667683"/>
                  </a:ext>
                </a:extLst>
              </a:tr>
              <a:tr h="594742">
                <a:tc>
                  <a:txBody>
                    <a:bodyPr/>
                    <a:lstStyle/>
                    <a:p>
                      <a:r>
                        <a:rPr lang="es-MX" sz="1600" dirty="0"/>
                        <a:t>Determinar la improcedencia o no de iniciar la acción de repetición</a:t>
                      </a:r>
                      <a:endParaRPr lang="es-CO" sz="1600" dirty="0"/>
                    </a:p>
                  </a:txBody>
                  <a:tcPr/>
                </a:tc>
                <a:tc>
                  <a:txBody>
                    <a:bodyPr/>
                    <a:lstStyle/>
                    <a:p>
                      <a:r>
                        <a:rPr lang="es-MX" sz="1600" dirty="0"/>
                        <a:t>En este año llevamos un estudio </a:t>
                      </a:r>
                      <a:endParaRPr lang="es-CO" sz="1600" dirty="0"/>
                    </a:p>
                  </a:txBody>
                  <a:tcPr/>
                </a:tc>
                <a:extLst>
                  <a:ext uri="{0D108BD9-81ED-4DB2-BD59-A6C34878D82A}">
                    <a16:rowId xmlns:a16="http://schemas.microsoft.com/office/drawing/2014/main" val="685207810"/>
                  </a:ext>
                </a:extLst>
              </a:tr>
            </a:tbl>
          </a:graphicData>
        </a:graphic>
      </p:graphicFrame>
      <p:sp>
        <p:nvSpPr>
          <p:cNvPr id="2" name="Marcador de fecha 1"/>
          <p:cNvSpPr>
            <a:spLocks noGrp="1"/>
          </p:cNvSpPr>
          <p:nvPr>
            <p:ph type="dt" sz="half" idx="10"/>
          </p:nvPr>
        </p:nvSpPr>
        <p:spPr/>
        <p:txBody>
          <a:bodyPr/>
          <a:lstStyle/>
          <a:p>
            <a:r>
              <a:rPr lang="es-CO" dirty="0"/>
              <a:t>Julio 2022</a:t>
            </a:r>
          </a:p>
        </p:txBody>
      </p:sp>
      <p:sp>
        <p:nvSpPr>
          <p:cNvPr id="10" name="Rectángulo 9"/>
          <p:cNvSpPr/>
          <p:nvPr/>
        </p:nvSpPr>
        <p:spPr>
          <a:xfrm>
            <a:off x="0" y="2286000"/>
            <a:ext cx="228845" cy="1987062"/>
          </a:xfrm>
          <a:prstGeom prst="rec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ángulo 10"/>
          <p:cNvSpPr/>
          <p:nvPr/>
        </p:nvSpPr>
        <p:spPr>
          <a:xfrm>
            <a:off x="11966331" y="2286000"/>
            <a:ext cx="225669" cy="1987062"/>
          </a:xfrm>
          <a:prstGeom prst="rec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2985806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mph" presetSubtype="0" fill="hold" nodeType="clickEffect">
                                  <p:stCondLst>
                                    <p:cond delay="0"/>
                                  </p:stCondLst>
                                  <p:childTnLst>
                                    <p:animClr clrSpc="hsl" dir="cw">
                                      <p:cBhvr override="childStyle">
                                        <p:cTn id="6" dur="500" fill="hold"/>
                                        <p:tgtEl>
                                          <p:spTgt spid="3"/>
                                        </p:tgtEl>
                                        <p:attrNameLst>
                                          <p:attrName>style.color</p:attrName>
                                        </p:attrNameLst>
                                      </p:cBhvr>
                                      <p:by>
                                        <p:hsl h="7200000" s="0" l="0"/>
                                      </p:by>
                                    </p:animClr>
                                    <p:animClr clrSpc="hsl" dir="cw">
                                      <p:cBhvr>
                                        <p:cTn id="7" dur="500" fill="hold"/>
                                        <p:tgtEl>
                                          <p:spTgt spid="3"/>
                                        </p:tgtEl>
                                        <p:attrNameLst>
                                          <p:attrName>fillcolor</p:attrName>
                                        </p:attrNameLst>
                                      </p:cBhvr>
                                      <p:by>
                                        <p:hsl h="7200000" s="0" l="0"/>
                                      </p:by>
                                    </p:animClr>
                                    <p:animClr clrSpc="hsl" dir="cw">
                                      <p:cBhvr>
                                        <p:cTn id="8" dur="500" fill="hold"/>
                                        <p:tgtEl>
                                          <p:spTgt spid="3"/>
                                        </p:tgtEl>
                                        <p:attrNameLst>
                                          <p:attrName>stroke.color</p:attrName>
                                        </p:attrNameLst>
                                      </p:cBhvr>
                                      <p:by>
                                        <p:hsl h="7200000" s="0" l="0"/>
                                      </p:by>
                                    </p:animClr>
                                    <p:set>
                                      <p:cBhvr>
                                        <p:cTn id="9" dur="500" fill="hold"/>
                                        <p:tgtEl>
                                          <p:spTgt spid="3"/>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o" ma:contentTypeID="0x01010098850854345D4C42BE9A2B86022C9AB2" ma:contentTypeVersion="16" ma:contentTypeDescription="Crear nuevo documento." ma:contentTypeScope="" ma:versionID="e8cc8c1b3da2f24fa43022fb2fd3fd85">
  <xsd:schema xmlns:xsd="http://www.w3.org/2001/XMLSchema" xmlns:xs="http://www.w3.org/2001/XMLSchema" xmlns:p="http://schemas.microsoft.com/office/2006/metadata/properties" xmlns:ns2="768f9aae-057c-43f1-bce2-fde5dbeaa418" xmlns:ns3="24e99172-950d-4891-8b85-f502e3115b2e" targetNamespace="http://schemas.microsoft.com/office/2006/metadata/properties" ma:root="true" ma:fieldsID="8ba33a1c5a02e149facd1047f4407070" ns2:_="" ns3:_="">
    <xsd:import namespace="768f9aae-057c-43f1-bce2-fde5dbeaa418"/>
    <xsd:import namespace="24e99172-950d-4891-8b85-f502e3115b2e"/>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KeyPoints" minOccurs="0"/>
                <xsd:element ref="ns3:MediaServiceKeyPoints"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LengthInSeconds" minOccurs="0"/>
                <xsd:element ref="ns3:MediaServiceLocation" minOccurs="0"/>
                <xsd:element ref="ns3:lcf76f155ced4ddcb4097134ff3c332f" minOccurs="0"/>
                <xsd:element ref="ns2: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68f9aae-057c-43f1-bce2-fde5dbeaa418" elementFormDefault="qualified">
    <xsd:import namespace="http://schemas.microsoft.com/office/2006/documentManagement/types"/>
    <xsd:import namespace="http://schemas.microsoft.com/office/infopath/2007/PartnerControls"/>
    <xsd:element name="SharedWithUsers" ma:index="8" nillable="true" ma:displayName="Compartido c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Detalles de uso compartido" ma:internalName="SharedWithDetails" ma:readOnly="true">
      <xsd:simpleType>
        <xsd:restriction base="dms:Note">
          <xsd:maxLength value="255"/>
        </xsd:restriction>
      </xsd:simpleType>
    </xsd:element>
    <xsd:element name="TaxCatchAll" ma:index="23" nillable="true" ma:displayName="Taxonomy Catch All Column" ma:hidden="true" ma:list="{76e9b6bc-5358-45e4-9756-828c928ff9ae}" ma:internalName="TaxCatchAll" ma:showField="CatchAllData" ma:web="768f9aae-057c-43f1-bce2-fde5dbeaa418">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24e99172-950d-4891-8b85-f502e3115b2e"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ternalName="MediaServiceDateTaken"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element name="MediaServiceLocation" ma:index="20" nillable="true" ma:displayName="Location" ma:internalName="MediaServiceLocation" ma:readOnly="true">
      <xsd:simpleType>
        <xsd:restriction base="dms:Text"/>
      </xsd:simpleType>
    </xsd:element>
    <xsd:element name="lcf76f155ced4ddcb4097134ff3c332f" ma:index="22" nillable="true" ma:taxonomy="true" ma:internalName="lcf76f155ced4ddcb4097134ff3c332f" ma:taxonomyFieldName="MediaServiceImageTags" ma:displayName="Etiquetas de imagen" ma:readOnly="false" ma:fieldId="{5cf76f15-5ced-4ddc-b409-7134ff3c332f}" ma:taxonomyMulti="true" ma:sspId="aaa5c3e5-fae2-43c7-bc24-547b63141e22" ma:termSetId="09814cd3-568e-fe90-9814-8d621ff8fb84" ma:anchorId="fba54fb3-c3e1-fe81-a776-ca4b69148c4d" ma:open="true" ma:isKeyword="false">
      <xsd:complexType>
        <xsd:sequence>
          <xsd:element ref="pc:Terms" minOccurs="0" maxOccurs="1"/>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e contenido"/>
        <xsd:element ref="dc:title" minOccurs="0" maxOccurs="1" ma:index="4" ma:displayName="Títu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24e99172-950d-4891-8b85-f502e3115b2e">
      <Terms xmlns="http://schemas.microsoft.com/office/infopath/2007/PartnerControls"/>
    </lcf76f155ced4ddcb4097134ff3c332f>
    <TaxCatchAll xmlns="768f9aae-057c-43f1-bce2-fde5dbeaa418" xsi:nil="true"/>
  </documentManagement>
</p:properties>
</file>

<file path=customXml/itemProps1.xml><?xml version="1.0" encoding="utf-8"?>
<ds:datastoreItem xmlns:ds="http://schemas.openxmlformats.org/officeDocument/2006/customXml" ds:itemID="{AF92950A-8FF4-497D-B779-E00B80CD4CEF}">
  <ds:schemaRefs>
    <ds:schemaRef ds:uri="http://schemas.microsoft.com/sharepoint/v3/contenttype/forms"/>
  </ds:schemaRefs>
</ds:datastoreItem>
</file>

<file path=customXml/itemProps2.xml><?xml version="1.0" encoding="utf-8"?>
<ds:datastoreItem xmlns:ds="http://schemas.openxmlformats.org/officeDocument/2006/customXml" ds:itemID="{39478B34-C608-4C6B-8F17-DEE50AE78AF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68f9aae-057c-43f1-bce2-fde5dbeaa418"/>
    <ds:schemaRef ds:uri="24e99172-950d-4891-8b85-f502e3115b2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697FFDB-480B-438A-82DE-5EE823B19DF8}">
  <ds:schemaRefs>
    <ds:schemaRef ds:uri="http://schemas.microsoft.com/office/2006/metadata/properties"/>
    <ds:schemaRef ds:uri="http://schemas.microsoft.com/office/2006/documentManagement/types"/>
    <ds:schemaRef ds:uri="http://purl.org/dc/dcmitype/"/>
    <ds:schemaRef ds:uri="5ce49d28-826d-4fb3-a0be-044e530bef84"/>
    <ds:schemaRef ds:uri="c2e0de99-57ad-4e3a-8d24-19e3c99d5c94"/>
    <ds:schemaRef ds:uri="http://purl.org/dc/elements/1.1/"/>
    <ds:schemaRef ds:uri="http://purl.org/dc/terms/"/>
    <ds:schemaRef ds:uri="http://schemas.microsoft.com/office/infopath/2007/PartnerControls"/>
    <ds:schemaRef ds:uri="http://schemas.openxmlformats.org/package/2006/metadata/core-properties"/>
    <ds:schemaRef ds:uri="http://www.w3.org/XML/1998/namespace"/>
    <ds:schemaRef ds:uri="24e99172-950d-4891-8b85-f502e3115b2e"/>
    <ds:schemaRef ds:uri="768f9aae-057c-43f1-bce2-fde5dbeaa418"/>
  </ds:schemaRefs>
</ds:datastoreItem>
</file>

<file path=docProps/app.xml><?xml version="1.0" encoding="utf-8"?>
<Properties xmlns="http://schemas.openxmlformats.org/officeDocument/2006/extended-properties" xmlns:vt="http://schemas.openxmlformats.org/officeDocument/2006/docPropsVTypes">
  <TotalTime>9950</TotalTime>
  <Words>2818</Words>
  <Application>Microsoft Office PowerPoint</Application>
  <PresentationFormat>Panorámica</PresentationFormat>
  <Paragraphs>175</Paragraphs>
  <Slides>15</Slides>
  <Notes>12</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15</vt:i4>
      </vt:variant>
    </vt:vector>
  </HeadingPairs>
  <TitlesOfParts>
    <vt:vector size="21" baseType="lpstr">
      <vt:lpstr>Arial</vt:lpstr>
      <vt:lpstr>Arial Narrow</vt:lpstr>
      <vt:lpstr>Calibri</vt:lpstr>
      <vt:lpstr>Calibri Light</vt:lpstr>
      <vt:lpstr>Fira Sans</vt:lpstr>
      <vt:lpstr>Tema de Office</vt:lpstr>
      <vt:lpstr>Presentación de PowerPoint</vt:lpstr>
      <vt:lpstr>Presentación de PowerPoint</vt:lpstr>
      <vt:lpstr>Mecanismos alternos utilizados en el periodo Enero – diciembre de 2023</vt:lpstr>
      <vt:lpstr>Mecanismos alternos utilizados en el periodo Enero – diciembre de 2023</vt:lpstr>
      <vt:lpstr>Mecanismos alternos utilizados en el periodo Enero – diciembre de 2023</vt:lpstr>
      <vt:lpstr>  -RESOLUCIÓN No. 188 (2023) "Por medio de la cual se actualizan las disposiciones atinentes al  funcionamiento del Comité de Conciliación de la Lotería de Bogotá y se  adopta el Reglamento Interno“  </vt:lpstr>
      <vt:lpstr>Presentación de PowerPoint</vt:lpstr>
      <vt:lpstr>Presentación de PowerPoint</vt:lpstr>
      <vt:lpstr>  -Plan de acción Comité de Conciliación 100%  </vt:lpstr>
      <vt:lpstr>Plan de acción políticas de prevención del daño antijuridico  informe 90%</vt:lpstr>
      <vt:lpstr>Plan de acción políticas de prevención del daño antijuridico  informe </vt:lpstr>
      <vt:lpstr>Plan de acción políticas de prevención del daño antijuridico  informe </vt:lpstr>
      <vt:lpstr>Plan de acción políticas de prevención del daño antijuridico  informe </vt:lpstr>
      <vt:lpstr>  Informes solicitados al área Jurídica  </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Usuario</dc:creator>
  <cp:lastModifiedBy>Claudia Maria</cp:lastModifiedBy>
  <cp:revision>373</cp:revision>
  <dcterms:created xsi:type="dcterms:W3CDTF">2021-04-29T00:07:14Z</dcterms:created>
  <dcterms:modified xsi:type="dcterms:W3CDTF">2024-01-09T20:42:33Z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0x01010098850854345D4C42BE9A2B86022C9AB2</vt:lpwstr>
  </property>
</Properties>
</file>